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F72"/>
    <a:srgbClr val="913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346" y="-3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0" y="228600"/>
            <a:ext cx="7772400" cy="10058400"/>
          </a:xfrm>
          <a:prstGeom prst="rect">
            <a:avLst/>
          </a:prstGeom>
          <a:solidFill>
            <a:srgbClr val="91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28600" y="228600"/>
            <a:ext cx="7315200" cy="982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9600" y="1752600"/>
            <a:ext cx="6606540" cy="990600"/>
          </a:xfrm>
        </p:spPr>
        <p:txBody>
          <a:bodyPr>
            <a:normAutofit/>
          </a:bodyPr>
          <a:lstStyle>
            <a:lvl1pPr>
              <a:defRPr sz="3200" b="1">
                <a:latin typeface="Garamond" pitchFamily="18" charset="0"/>
              </a:defRPr>
            </a:lvl1pPr>
          </a:lstStyle>
          <a:p>
            <a:r>
              <a:rPr lang="en-US" dirty="0" smtClean="0"/>
              <a:t>Title of Webinar</a:t>
            </a:r>
            <a:endParaRPr lang="en-US" dirty="0"/>
          </a:p>
        </p:txBody>
      </p:sp>
      <p:pic>
        <p:nvPicPr>
          <p:cNvPr id="7" name="Picture 6" descr="IFSTP Logo.jpg"/>
          <p:cNvPicPr>
            <a:picLocks noChangeAspect="1"/>
          </p:cNvPicPr>
          <p:nvPr userDrawn="1"/>
        </p:nvPicPr>
        <p:blipFill>
          <a:blip r:embed="rId2" cstate="print"/>
          <a:stretch>
            <a:fillRect/>
          </a:stretch>
        </p:blipFill>
        <p:spPr>
          <a:xfrm>
            <a:off x="381000" y="228600"/>
            <a:ext cx="1371600" cy="1517583"/>
          </a:xfrm>
          <a:prstGeom prst="rect">
            <a:avLst/>
          </a:prstGeom>
        </p:spPr>
      </p:pic>
      <p:sp>
        <p:nvSpPr>
          <p:cNvPr id="23" name="Rectangle 22"/>
          <p:cNvSpPr/>
          <p:nvPr userDrawn="1"/>
        </p:nvSpPr>
        <p:spPr>
          <a:xfrm>
            <a:off x="0" y="0"/>
            <a:ext cx="7772400" cy="228600"/>
          </a:xfrm>
          <a:prstGeom prst="rect">
            <a:avLst/>
          </a:prstGeom>
          <a:solidFill>
            <a:srgbClr val="1C2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ATP_Logo.eps"/>
          <p:cNvPicPr>
            <a:picLocks noChangeAspect="1"/>
          </p:cNvPicPr>
          <p:nvPr userDrawn="1"/>
        </p:nvPicPr>
        <p:blipFill>
          <a:blip r:embed="rId3" cstate="print"/>
          <a:stretch>
            <a:fillRect/>
          </a:stretch>
        </p:blipFill>
        <p:spPr>
          <a:xfrm>
            <a:off x="1826831" y="352300"/>
            <a:ext cx="1221169" cy="1219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955F4F1-682F-4E40-BD69-8F1C1C419C11}" type="datetimeFigureOut">
              <a:rPr lang="en-US" smtClean="0"/>
              <a:pPr/>
              <a:t>10/15/2015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8A3-C232-407F-B187-8D09E027BC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fstp.net/" TargetMode="External"/><Relationship Id="rId2" Type="http://schemas.openxmlformats.org/officeDocument/2006/relationships/hyperlink" Target="mailto:ifstp-hq@verizon.net" TargetMode="Externa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3352800"/>
            <a:ext cx="7315200" cy="152400"/>
          </a:xfrm>
          <a:prstGeom prst="rect">
            <a:avLst/>
          </a:prstGeom>
          <a:solidFill>
            <a:srgbClr val="1C2F72">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1752600"/>
            <a:ext cx="7315200" cy="990600"/>
          </a:xfrm>
          <a:prstGeom prst="rect">
            <a:avLst/>
          </a:prstGeom>
          <a:solidFill>
            <a:srgbClr val="1C2F72">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fontScale="90000"/>
          </a:bodyPr>
          <a:lstStyle/>
          <a:p>
            <a:r>
              <a:rPr lang="en-US" dirty="0"/>
              <a:t>Regulatory </a:t>
            </a:r>
            <a:r>
              <a:rPr lang="en-US" dirty="0" smtClean="0"/>
              <a:t>Views </a:t>
            </a:r>
            <a:r>
              <a:rPr lang="en-US" dirty="0"/>
              <a:t>on </a:t>
            </a:r>
            <a:r>
              <a:rPr lang="en-US" dirty="0" smtClean="0"/>
              <a:t>Pathology </a:t>
            </a:r>
            <a:r>
              <a:rPr lang="en-US" dirty="0" smtClean="0"/>
              <a:t>Results</a:t>
            </a:r>
            <a:br>
              <a:rPr lang="en-US" dirty="0" smtClean="0"/>
            </a:br>
            <a:r>
              <a:rPr lang="en-US" sz="1800" dirty="0" smtClean="0"/>
              <a:t>November 5, 2015</a:t>
            </a:r>
            <a:endParaRPr lang="en-US" sz="1800" dirty="0"/>
          </a:p>
        </p:txBody>
      </p:sp>
      <p:sp>
        <p:nvSpPr>
          <p:cNvPr id="4" name="Subtitle 2"/>
          <p:cNvSpPr txBox="1">
            <a:spLocks/>
          </p:cNvSpPr>
          <p:nvPr/>
        </p:nvSpPr>
        <p:spPr>
          <a:xfrm>
            <a:off x="609600" y="3505198"/>
            <a:ext cx="6629400" cy="1911771"/>
          </a:xfrm>
          <a:prstGeom prst="rect">
            <a:avLst/>
          </a:prstGeom>
        </p:spPr>
        <p:txBody>
          <a:bodyPr vert="horz" lIns="91440" tIns="45720" rIns="91440" bIns="45720" rtlCol="0">
            <a:noAutofit/>
          </a:bodyPr>
          <a:lstStyle>
            <a:lvl1pPr marL="0" indent="0" algn="l">
              <a:buNone/>
              <a:defRPr sz="1800" i="1">
                <a:solidFill>
                  <a:schemeClr val="tx1"/>
                </a:solidFill>
                <a:latin typeface="Garamond" pitchFamily="18"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300" i="0" dirty="0"/>
              <a:t>Role of toxicological pathology in safety assessment of human pharmaceuticals. </a:t>
            </a:r>
          </a:p>
          <a:p>
            <a:r>
              <a:rPr lang="en-US" sz="1300" i="0" dirty="0"/>
              <a:t>Safety assessment of human pharmaceuticals is a multidisciplinary challenge. Pharmacologists are involved in the discovery to find a drug for the intended target, and to check for off-target effects. General toxicologists, </a:t>
            </a:r>
            <a:r>
              <a:rPr lang="en-US" sz="1300" i="0" dirty="0" err="1"/>
              <a:t>pharmacokineticists</a:t>
            </a:r>
            <a:r>
              <a:rPr lang="en-US" sz="1300" i="0" dirty="0"/>
              <a:t> and pathologists are working together to describe the consequences of these effects in animal models. Translational steps are important for the prediction of the safety of the compound in humans. Important safety aspects are carcinogenicity, reproductive toxicity and </a:t>
            </a:r>
            <a:r>
              <a:rPr lang="en-US" sz="1300" i="0" dirty="0" err="1"/>
              <a:t>immunotoxicity</a:t>
            </a:r>
            <a:r>
              <a:rPr lang="en-US" sz="1300" i="0" dirty="0"/>
              <a:t>. All these areas have an important histopathological component, and high quality reports are essential in the evaluation of these aspects. The webinar will focus on Carcinogenicity testing of human pharmaceuticals, and highlight discussions that are ongoing, especially in relation to the International Conference on Harmonization.</a:t>
            </a:r>
          </a:p>
        </p:txBody>
      </p:sp>
      <p:sp>
        <p:nvSpPr>
          <p:cNvPr id="5" name="Text Placeholder 10"/>
          <p:cNvSpPr>
            <a:spLocks noGrp="1"/>
          </p:cNvSpPr>
          <p:nvPr>
            <p:ph type="body" sz="quarter" idx="4294967295"/>
          </p:nvPr>
        </p:nvSpPr>
        <p:spPr>
          <a:xfrm>
            <a:off x="4864100" y="370067"/>
            <a:ext cx="2667000" cy="1066800"/>
          </a:xfrm>
        </p:spPr>
        <p:txBody>
          <a:bodyPr>
            <a:normAutofit/>
          </a:bodyPr>
          <a:lstStyle>
            <a:lvl1pPr algn="r">
              <a:buNone/>
              <a:defRPr sz="1600" b="1" baseline="0">
                <a:latin typeface="Helvetica" pitchFamily="34" charset="0"/>
                <a:cs typeface="Helvetica" pitchFamily="34" charset="0"/>
              </a:defRPr>
            </a:lvl1pPr>
          </a:lstStyle>
          <a:p>
            <a:pPr lvl="0"/>
            <a:r>
              <a:rPr lang="en-US" sz="1800" dirty="0" smtClean="0">
                <a:solidFill>
                  <a:srgbClr val="002060"/>
                </a:solidFill>
              </a:rPr>
              <a:t>November 5, 2015</a:t>
            </a:r>
          </a:p>
          <a:p>
            <a:pPr lvl="0"/>
            <a:r>
              <a:rPr lang="en-US" sz="1800" dirty="0" smtClean="0">
                <a:solidFill>
                  <a:srgbClr val="002060"/>
                </a:solidFill>
              </a:rPr>
              <a:t>14:30 (2:30 PM) </a:t>
            </a:r>
            <a:r>
              <a:rPr lang="en-US" sz="1800" dirty="0" smtClean="0">
                <a:solidFill>
                  <a:srgbClr val="002060"/>
                </a:solidFill>
              </a:rPr>
              <a:t>CEST</a:t>
            </a:r>
          </a:p>
          <a:p>
            <a:pPr lvl="0"/>
            <a:r>
              <a:rPr lang="en-US" sz="1200" i="1" dirty="0" smtClean="0">
                <a:solidFill>
                  <a:srgbClr val="002060"/>
                </a:solidFill>
              </a:rPr>
              <a:t>Register by November 2, 2015</a:t>
            </a:r>
            <a:endParaRPr lang="en-US" sz="1200" i="1" dirty="0" smtClean="0">
              <a:solidFill>
                <a:srgbClr val="002060"/>
              </a:solidFill>
            </a:endParaRPr>
          </a:p>
          <a:p>
            <a:pPr lvl="0"/>
            <a:endParaRPr lang="en-US" dirty="0"/>
          </a:p>
        </p:txBody>
      </p:sp>
      <p:sp>
        <p:nvSpPr>
          <p:cNvPr id="6" name="Picture Placeholder 8"/>
          <p:cNvSpPr>
            <a:spLocks noGrp="1"/>
          </p:cNvSpPr>
          <p:nvPr>
            <p:ph type="pic" sz="quarter" idx="4294967295"/>
          </p:nvPr>
        </p:nvSpPr>
        <p:spPr>
          <a:xfrm>
            <a:off x="3200400" y="381000"/>
            <a:ext cx="1524000" cy="1143000"/>
          </a:xfrm>
        </p:spPr>
        <p:txBody>
          <a:bodyPr>
            <a:normAutofit/>
          </a:bodyPr>
          <a:lstStyle>
            <a:lvl1pPr>
              <a:defRPr sz="1600"/>
            </a:lvl1pPr>
          </a:lstStyle>
          <a:p>
            <a:pPr marL="0">
              <a:buNone/>
            </a:pPr>
            <a:r>
              <a:rPr lang="en-US" dirty="0" smtClean="0"/>
              <a:t>Insert your society logo here</a:t>
            </a:r>
            <a:endParaRPr lang="en-US" dirty="0"/>
          </a:p>
        </p:txBody>
      </p:sp>
      <p:sp>
        <p:nvSpPr>
          <p:cNvPr id="9" name="Subtitle 2"/>
          <p:cNvSpPr txBox="1">
            <a:spLocks/>
          </p:cNvSpPr>
          <p:nvPr/>
        </p:nvSpPr>
        <p:spPr>
          <a:xfrm>
            <a:off x="2463799" y="5750921"/>
            <a:ext cx="5080001" cy="2045573"/>
          </a:xfrm>
          <a:prstGeom prst="rect">
            <a:avLst/>
          </a:prstGeom>
        </p:spPr>
        <p:txBody>
          <a:bodyPr vert="horz" lIns="91440" tIns="45720" rIns="91440" bIns="45720" rtlCol="0">
            <a:normAutofit fontScale="85000" lnSpcReduction="20000"/>
          </a:bodyPr>
          <a:lstStyle>
            <a:lvl1pPr marL="0" indent="0" algn="l">
              <a:buNone/>
              <a:defRPr sz="1800" i="1">
                <a:solidFill>
                  <a:schemeClr val="tx1"/>
                </a:solidFill>
                <a:latin typeface="Garamond" pitchFamily="18"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sz="1600" b="1" i="0" dirty="0" smtClean="0"/>
              <a:t>Speaker</a:t>
            </a:r>
            <a:r>
              <a:rPr lang="nl-NL" sz="1600" i="0" dirty="0" smtClean="0"/>
              <a:t>: </a:t>
            </a:r>
            <a:r>
              <a:rPr lang="nl-NL" sz="1600" b="1" i="0" dirty="0" smtClean="0"/>
              <a:t>Jan </a:t>
            </a:r>
            <a:r>
              <a:rPr lang="nl-NL" sz="1600" b="1" i="0" dirty="0"/>
              <a:t>Willem van der </a:t>
            </a:r>
            <a:r>
              <a:rPr lang="nl-NL" sz="1600" b="1" i="0" dirty="0" smtClean="0"/>
              <a:t>Laan</a:t>
            </a:r>
          </a:p>
          <a:p>
            <a:r>
              <a:rPr lang="en-US" sz="1400" i="0" dirty="0"/>
              <a:t>Chair Safety Working Party (human), </a:t>
            </a:r>
            <a:r>
              <a:rPr lang="en-US" sz="1400" i="0" dirty="0" smtClean="0"/>
              <a:t>European </a:t>
            </a:r>
            <a:r>
              <a:rPr lang="en-US" sz="1400" i="0" dirty="0"/>
              <a:t>Medicines Agency</a:t>
            </a:r>
          </a:p>
          <a:p>
            <a:r>
              <a:rPr lang="en-US" sz="1400" i="0" dirty="0"/>
              <a:t>Senior Assessor Pharmacology-Toxicology</a:t>
            </a:r>
          </a:p>
          <a:p>
            <a:r>
              <a:rPr lang="en-US" sz="1400" i="0" dirty="0"/>
              <a:t>Medicines Evaluation Board, The </a:t>
            </a:r>
            <a:r>
              <a:rPr lang="en-US" sz="1400" i="0" dirty="0" smtClean="0"/>
              <a:t>Netherlands</a:t>
            </a:r>
          </a:p>
          <a:p>
            <a:endParaRPr lang="en-US" sz="1400" i="0" dirty="0"/>
          </a:p>
          <a:p>
            <a:r>
              <a:rPr lang="en-US" sz="1400" i="0" dirty="0"/>
              <a:t>Dr. Jan Willem van der </a:t>
            </a:r>
            <a:r>
              <a:rPr lang="en-US" sz="1400" i="0" dirty="0" err="1"/>
              <a:t>Laan</a:t>
            </a:r>
            <a:r>
              <a:rPr lang="en-US" sz="1400" i="0" dirty="0"/>
              <a:t> is senior assessor in the Section Pharmacology and Toxicology Assessment at the Medicines Evaluation Board. </a:t>
            </a:r>
            <a:r>
              <a:rPr lang="en-US" sz="1400" i="0" dirty="0" smtClean="0"/>
              <a:t>He </a:t>
            </a:r>
            <a:r>
              <a:rPr lang="en-US" sz="1400" i="0" dirty="0"/>
              <a:t>contributed to the International Conference on Harmonization from as early 1992 when he became a member of the Expert Working Group on Carcinogenicity Testing (S1). Later on he was member and Regulatory Rapporteur on </a:t>
            </a:r>
            <a:r>
              <a:rPr lang="en-US" sz="1400" i="0" dirty="0" err="1"/>
              <a:t>Immunotoxicity</a:t>
            </a:r>
            <a:r>
              <a:rPr lang="en-US" sz="1400" i="0" dirty="0"/>
              <a:t> Testing (S8). Now again, he is a member and Regulatory Chair of the new Expert Working Group on Carcinogenicity testing, which started in 2011. </a:t>
            </a:r>
          </a:p>
          <a:p>
            <a:endParaRPr lang="en-US" sz="1400" i="0" dirty="0"/>
          </a:p>
          <a:p>
            <a:pPr lvl="0"/>
            <a:endParaRPr lang="en-US" sz="1400" i="0" dirty="0" smtClean="0"/>
          </a:p>
        </p:txBody>
      </p:sp>
      <p:sp>
        <p:nvSpPr>
          <p:cNvPr id="11" name="Footer Placeholder 4"/>
          <p:cNvSpPr>
            <a:spLocks noGrp="1"/>
          </p:cNvSpPr>
          <p:nvPr>
            <p:ph type="ftr" sz="quarter" idx="4294967295"/>
          </p:nvPr>
        </p:nvSpPr>
        <p:spPr>
          <a:xfrm>
            <a:off x="628332" y="9459291"/>
            <a:ext cx="6553200" cy="637965"/>
          </a:xfrm>
        </p:spPr>
        <p:txBody>
          <a:bodyPr/>
          <a:lstStyle>
            <a:lvl1pPr algn="l">
              <a:defRPr b="1">
                <a:solidFill>
                  <a:schemeClr val="tx1"/>
                </a:solidFill>
                <a:latin typeface="Helvetica" pitchFamily="34" charset="0"/>
                <a:cs typeface="Helvetica" pitchFamily="34" charset="0"/>
              </a:defRPr>
            </a:lvl1pPr>
          </a:lstStyle>
          <a:p>
            <a:r>
              <a:rPr lang="en-US" dirty="0" smtClean="0"/>
              <a:t>For registration or technical questions, please contact IFSTP at </a:t>
            </a:r>
            <a:r>
              <a:rPr lang="en-US" u="sng" dirty="0" smtClean="0">
                <a:hlinkClick r:id="rId2"/>
              </a:rPr>
              <a:t>ifstp-hq@verizon.net</a:t>
            </a:r>
            <a:r>
              <a:rPr lang="en-US" u="sng" dirty="0" smtClean="0"/>
              <a:t/>
            </a:r>
            <a:br>
              <a:rPr lang="en-US" u="sng" dirty="0" smtClean="0"/>
            </a:br>
            <a:r>
              <a:rPr lang="en-US" dirty="0" smtClean="0"/>
              <a:t>This webinar will be available for future viewing on </a:t>
            </a:r>
            <a:r>
              <a:rPr lang="en-US" u="sng" dirty="0" smtClean="0">
                <a:hlinkClick r:id="rId3"/>
              </a:rPr>
              <a:t>www.ifstp.net</a:t>
            </a:r>
            <a:r>
              <a:rPr lang="en-US" dirty="0" smtClean="0"/>
              <a:t> </a:t>
            </a:r>
          </a:p>
        </p:txBody>
      </p:sp>
      <p:sp>
        <p:nvSpPr>
          <p:cNvPr id="12" name="Text Placeholder 10"/>
          <p:cNvSpPr>
            <a:spLocks noGrp="1"/>
          </p:cNvSpPr>
          <p:nvPr>
            <p:ph type="body" sz="quarter" idx="4294967295"/>
          </p:nvPr>
        </p:nvSpPr>
        <p:spPr>
          <a:xfrm>
            <a:off x="648652" y="8130446"/>
            <a:ext cx="6553200" cy="1343231"/>
          </a:xfrm>
        </p:spPr>
        <p:txBody>
          <a:bodyPr>
            <a:normAutofit fontScale="32500" lnSpcReduction="20000"/>
          </a:bodyPr>
          <a:lstStyle>
            <a:lvl1pPr>
              <a:buNone/>
              <a:defRPr sz="1600" b="0" baseline="0">
                <a:latin typeface="Garamond" pitchFamily="18" charset="0"/>
                <a:cs typeface="Helvetica" pitchFamily="34" charset="0"/>
              </a:defRPr>
            </a:lvl1pPr>
          </a:lstStyle>
          <a:p>
            <a:pPr marL="0" indent="0">
              <a:lnSpc>
                <a:spcPct val="120000"/>
              </a:lnSpc>
              <a:spcBef>
                <a:spcPts val="0"/>
              </a:spcBef>
            </a:pPr>
            <a:r>
              <a:rPr lang="en-US" sz="4000" dirty="0"/>
              <a:t>Please visit the IFSTP website at </a:t>
            </a:r>
            <a:r>
              <a:rPr lang="en-US" sz="4000" dirty="0">
                <a:hlinkClick r:id="rId3"/>
              </a:rPr>
              <a:t>www.ifstp.net</a:t>
            </a:r>
            <a:r>
              <a:rPr lang="en-US" sz="4000" dirty="0"/>
              <a:t> to register for the webinar.  You must </a:t>
            </a:r>
            <a:r>
              <a:rPr lang="en-US" sz="4000" dirty="0" smtClean="0"/>
              <a:t>pre</a:t>
            </a:r>
          </a:p>
          <a:p>
            <a:pPr marL="0" indent="0">
              <a:lnSpc>
                <a:spcPct val="120000"/>
              </a:lnSpc>
              <a:spcBef>
                <a:spcPts val="0"/>
              </a:spcBef>
            </a:pPr>
            <a:r>
              <a:rPr lang="en-US" sz="4000" dirty="0" smtClean="0"/>
              <a:t>register </a:t>
            </a:r>
            <a:r>
              <a:rPr lang="en-US" sz="4000" dirty="0"/>
              <a:t>by </a:t>
            </a:r>
            <a:r>
              <a:rPr lang="en-US" sz="4000" dirty="0" smtClean="0"/>
              <a:t>November 2nd. </a:t>
            </a:r>
            <a:r>
              <a:rPr lang="en-US" sz="4000" dirty="0"/>
              <a:t>Space is limited to 100 attendees and is available on a </a:t>
            </a:r>
            <a:r>
              <a:rPr lang="en-US" sz="4000" dirty="0" smtClean="0"/>
              <a:t>first-come,</a:t>
            </a:r>
          </a:p>
          <a:p>
            <a:pPr marL="0" indent="0">
              <a:lnSpc>
                <a:spcPct val="120000"/>
              </a:lnSpc>
              <a:spcBef>
                <a:spcPts val="0"/>
              </a:spcBef>
            </a:pPr>
            <a:r>
              <a:rPr lang="en-US" sz="4000" dirty="0" smtClean="0"/>
              <a:t>first-serve </a:t>
            </a:r>
            <a:r>
              <a:rPr lang="en-US" sz="4000" dirty="0"/>
              <a:t>basis.  Please allow one week for your registration to be processed. Once </a:t>
            </a:r>
            <a:r>
              <a:rPr lang="en-US" sz="4000" dirty="0" smtClean="0"/>
              <a:t>your</a:t>
            </a:r>
          </a:p>
          <a:p>
            <a:pPr marL="0" indent="0">
              <a:lnSpc>
                <a:spcPct val="120000"/>
              </a:lnSpc>
              <a:spcBef>
                <a:spcPts val="0"/>
              </a:spcBef>
            </a:pPr>
            <a:r>
              <a:rPr lang="en-US" sz="4000" dirty="0" smtClean="0"/>
              <a:t>registration </a:t>
            </a:r>
            <a:r>
              <a:rPr lang="en-US" sz="4000" dirty="0"/>
              <a:t>is approved, you will receive an email from the IFSTP office with </a:t>
            </a:r>
            <a:r>
              <a:rPr lang="en-US" sz="4000" dirty="0" smtClean="0"/>
              <a:t>instructions on </a:t>
            </a:r>
            <a:r>
              <a:rPr lang="en-US" sz="4000" dirty="0"/>
              <a:t>how to </a:t>
            </a:r>
            <a:r>
              <a:rPr lang="en-US" sz="4000" dirty="0" smtClean="0"/>
              <a:t>join the </a:t>
            </a:r>
            <a:r>
              <a:rPr lang="en-US" sz="4000" dirty="0"/>
              <a:t>webinar</a:t>
            </a:r>
            <a:r>
              <a:rPr lang="en-US" sz="2500" dirty="0"/>
              <a:t>.  </a:t>
            </a:r>
          </a:p>
          <a:p>
            <a:pPr lvl="0"/>
            <a:endParaRPr lang="en-US" dirty="0"/>
          </a:p>
        </p:txBody>
      </p:sp>
      <p:sp>
        <p:nvSpPr>
          <p:cNvPr id="13" name="Text Placeholder 10"/>
          <p:cNvSpPr>
            <a:spLocks noGrp="1"/>
          </p:cNvSpPr>
          <p:nvPr>
            <p:ph type="body" sz="quarter" idx="4294967295"/>
          </p:nvPr>
        </p:nvSpPr>
        <p:spPr>
          <a:xfrm>
            <a:off x="709612" y="9169709"/>
            <a:ext cx="6553200" cy="533400"/>
          </a:xfrm>
        </p:spPr>
        <p:txBody>
          <a:bodyPr>
            <a:normAutofit/>
          </a:bodyPr>
          <a:lstStyle>
            <a:lvl1pPr>
              <a:buNone/>
              <a:defRPr sz="1400" b="1" baseline="0">
                <a:solidFill>
                  <a:srgbClr val="913334"/>
                </a:solidFill>
                <a:latin typeface="Helvetica" pitchFamily="34" charset="0"/>
                <a:cs typeface="Helvetica" pitchFamily="34" charset="0"/>
              </a:defRPr>
            </a:lvl1pPr>
          </a:lstStyle>
          <a:p>
            <a:pPr lvl="0" algn="ctr"/>
            <a:r>
              <a:rPr lang="en-US" dirty="0" smtClean="0"/>
              <a:t>Deadline to Register is November 2, 2015</a:t>
            </a:r>
          </a:p>
          <a:p>
            <a:pPr lvl="0"/>
            <a:endParaRPr lang="en-US" dirty="0"/>
          </a:p>
        </p:txBody>
      </p:sp>
      <p:sp>
        <p:nvSpPr>
          <p:cNvPr id="14" name="Footer Placeholder 4"/>
          <p:cNvSpPr txBox="1">
            <a:spLocks/>
          </p:cNvSpPr>
          <p:nvPr/>
        </p:nvSpPr>
        <p:spPr>
          <a:xfrm>
            <a:off x="628332" y="7804930"/>
            <a:ext cx="6477000" cy="381000"/>
          </a:xfrm>
          <a:prstGeom prst="rect">
            <a:avLst/>
          </a:prstGeom>
        </p:spPr>
        <p:txBody>
          <a:bodyPr vert="horz" lIns="91440" tIns="45720" rIns="91440" bIns="45720" rtlCol="0" anchor="ctr"/>
          <a:lstStyle>
            <a:lvl1pPr algn="l">
              <a:defRPr b="1">
                <a:solidFill>
                  <a:schemeClr val="tx1"/>
                </a:solidFill>
                <a:latin typeface="Helvetica" pitchFamily="34" charset="0"/>
                <a:cs typeface="Helvetic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C2F72"/>
                </a:solidFill>
                <a:effectLst/>
                <a:uLnTx/>
                <a:uFillTx/>
                <a:latin typeface="Helvetica" pitchFamily="34" charset="0"/>
                <a:ea typeface="+mn-ea"/>
                <a:cs typeface="Helvetica" pitchFamily="34" charset="0"/>
              </a:rPr>
              <a:t>Webinar Registration is Free, but space is limited!</a:t>
            </a:r>
          </a:p>
        </p:txBody>
      </p:sp>
      <p:sp>
        <p:nvSpPr>
          <p:cNvPr id="15" name="Footer Placeholder 4"/>
          <p:cNvSpPr txBox="1">
            <a:spLocks/>
          </p:cNvSpPr>
          <p:nvPr/>
        </p:nvSpPr>
        <p:spPr>
          <a:xfrm>
            <a:off x="609600" y="8686800"/>
            <a:ext cx="6553200" cy="533400"/>
          </a:xfrm>
          <a:prstGeom prst="rect">
            <a:avLst/>
          </a:prstGeom>
        </p:spPr>
        <p:txBody>
          <a:bodyPr vert="horz" lIns="91440" tIns="45720" rIns="91440" bIns="45720" rtlCol="0" anchor="ctr"/>
          <a:lstStyle>
            <a:lvl1pPr algn="l">
              <a:defRPr b="1">
                <a:solidFill>
                  <a:schemeClr val="tx1"/>
                </a:solidFill>
                <a:latin typeface="Helvetica" pitchFamily="34" charset="0"/>
                <a:cs typeface="Helvetic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p:txBody>
      </p:sp>
      <p:sp>
        <p:nvSpPr>
          <p:cNvPr id="19" name="Subtitle 2"/>
          <p:cNvSpPr txBox="1">
            <a:spLocks/>
          </p:cNvSpPr>
          <p:nvPr/>
        </p:nvSpPr>
        <p:spPr>
          <a:xfrm>
            <a:off x="609600" y="2743200"/>
            <a:ext cx="6629400" cy="609600"/>
          </a:xfrm>
          <a:prstGeom prst="rect">
            <a:avLst/>
          </a:prstGeom>
        </p:spPr>
        <p:txBody>
          <a:bodyPr vert="horz" lIns="91440" tIns="45720" rIns="91440" bIns="45720" rtlCol="0">
            <a:normAutofit fontScale="92500" lnSpcReduction="10000"/>
          </a:bodyPr>
          <a:lstStyle>
            <a:lvl1pPr marL="0" indent="0" algn="ctr">
              <a:buNone/>
              <a:defRPr sz="1800" i="1">
                <a:solidFill>
                  <a:schemeClr val="tx1"/>
                </a:solidFill>
                <a:latin typeface="Garamond" pitchFamily="18"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defRPr/>
            </a:pPr>
            <a:r>
              <a:rPr kumimoji="0" lang="en-US" sz="1800" b="0" i="1" u="none" strike="noStrike" kern="1200" cap="none" spc="0" normalizeH="0" baseline="0" noProof="0" dirty="0" smtClean="0">
                <a:ln>
                  <a:noFill/>
                </a:ln>
                <a:solidFill>
                  <a:schemeClr val="tx1"/>
                </a:solidFill>
                <a:effectLst/>
                <a:uLnTx/>
                <a:uFillTx/>
                <a:latin typeface="Garamond" pitchFamily="18" charset="0"/>
                <a:ea typeface="+mn-ea"/>
                <a:cs typeface="Helvetica" pitchFamily="34" charset="0"/>
              </a:rPr>
              <a:t>Jointly sponsored by </a:t>
            </a:r>
            <a:r>
              <a:rPr lang="nl-NL" dirty="0" smtClean="0"/>
              <a:t>Nederlandse Vereniging voor Toxicologie (</a:t>
            </a:r>
            <a:r>
              <a:rPr lang="nl-NL" dirty="0"/>
              <a:t>NLSTP</a:t>
            </a:r>
            <a:r>
              <a:rPr lang="nl-NL" dirty="0" smtClean="0"/>
              <a:t>),</a:t>
            </a:r>
          </a:p>
          <a:p>
            <a:pPr lvl="0">
              <a:spcBef>
                <a:spcPct val="20000"/>
              </a:spcBef>
              <a:defRPr/>
            </a:pPr>
            <a:r>
              <a:rPr lang="nl-NL" dirty="0" smtClean="0"/>
              <a:t> IFSTP and IATP</a:t>
            </a:r>
            <a:endParaRPr kumimoji="0" lang="en-US" sz="1800" b="0" i="1" u="none" strike="noStrike" kern="1200" cap="none" spc="0" normalizeH="0" baseline="0" noProof="0" dirty="0">
              <a:ln>
                <a:noFill/>
              </a:ln>
              <a:solidFill>
                <a:schemeClr val="tx1"/>
              </a:solidFill>
              <a:effectLst/>
              <a:uLnTx/>
              <a:uFillTx/>
              <a:latin typeface="Garamond" pitchFamily="18" charset="0"/>
              <a:ea typeface="+mn-ea"/>
              <a:cs typeface="Helvetic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750921"/>
            <a:ext cx="1828799" cy="182879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388273"/>
            <a:ext cx="1752600" cy="9334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397</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Helvetica</vt:lpstr>
      <vt:lpstr>Office Theme</vt:lpstr>
      <vt:lpstr>Regulatory Views on Pathology Results November 5, 2015</vt:lpstr>
    </vt:vector>
  </TitlesOfParts>
  <Company>Free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dc:creator>
  <cp:lastModifiedBy>Stephanie Dickinson</cp:lastModifiedBy>
  <cp:revision>37</cp:revision>
  <dcterms:created xsi:type="dcterms:W3CDTF">2015-03-25T06:19:16Z</dcterms:created>
  <dcterms:modified xsi:type="dcterms:W3CDTF">2015-10-15T11:56:52Z</dcterms:modified>
</cp:coreProperties>
</file>