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F72"/>
    <a:srgbClr val="91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263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228600"/>
            <a:ext cx="7772400" cy="10058400"/>
          </a:xfrm>
          <a:prstGeom prst="rect">
            <a:avLst/>
          </a:prstGeom>
          <a:solidFill>
            <a:srgbClr val="91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28600" y="228600"/>
            <a:ext cx="7315200" cy="982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1752600"/>
            <a:ext cx="6606540" cy="990600"/>
          </a:xfrm>
        </p:spPr>
        <p:txBody>
          <a:bodyPr>
            <a:normAutofit/>
          </a:bodyPr>
          <a:lstStyle>
            <a:lvl1pPr>
              <a:defRPr sz="3200" b="1">
                <a:latin typeface="Garamond" pitchFamily="18" charset="0"/>
              </a:defRPr>
            </a:lvl1pPr>
          </a:lstStyle>
          <a:p>
            <a:r>
              <a:rPr lang="en-US" dirty="0" smtClean="0"/>
              <a:t>Title of Webinar</a:t>
            </a:r>
            <a:endParaRPr lang="en-US" dirty="0"/>
          </a:p>
        </p:txBody>
      </p:sp>
      <p:pic>
        <p:nvPicPr>
          <p:cNvPr id="7" name="Picture 6" descr="IFSTP Logo.jpg"/>
          <p:cNvPicPr>
            <a:picLocks noChangeAspect="1"/>
          </p:cNvPicPr>
          <p:nvPr userDrawn="1"/>
        </p:nvPicPr>
        <p:blipFill>
          <a:blip r:embed="rId2" cstate="print"/>
          <a:stretch>
            <a:fillRect/>
          </a:stretch>
        </p:blipFill>
        <p:spPr>
          <a:xfrm>
            <a:off x="381000" y="228600"/>
            <a:ext cx="1371600" cy="1517583"/>
          </a:xfrm>
          <a:prstGeom prst="rect">
            <a:avLst/>
          </a:prstGeom>
        </p:spPr>
      </p:pic>
      <p:sp>
        <p:nvSpPr>
          <p:cNvPr id="23" name="Rectangle 22"/>
          <p:cNvSpPr/>
          <p:nvPr userDrawn="1"/>
        </p:nvSpPr>
        <p:spPr>
          <a:xfrm>
            <a:off x="0" y="0"/>
            <a:ext cx="7772400" cy="228600"/>
          </a:xfrm>
          <a:prstGeom prst="rect">
            <a:avLst/>
          </a:prstGeom>
          <a:solidFill>
            <a:srgbClr val="1C2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ATP_Logo.eps"/>
          <p:cNvPicPr>
            <a:picLocks noChangeAspect="1"/>
          </p:cNvPicPr>
          <p:nvPr userDrawn="1"/>
        </p:nvPicPr>
        <p:blipFill>
          <a:blip r:embed="rId3" cstate="print"/>
          <a:stretch>
            <a:fillRect/>
          </a:stretch>
        </p:blipFill>
        <p:spPr>
          <a:xfrm>
            <a:off x="1826831" y="352300"/>
            <a:ext cx="1221169" cy="1219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955F4F1-682F-4E40-BD69-8F1C1C419C11}" type="datetimeFigureOut">
              <a:rPr lang="en-US" smtClean="0"/>
              <a:pPr/>
              <a:t>11/6/2015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8A3-C232-407F-B187-8D09E027BC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fstp.net/" TargetMode="External"/><Relationship Id="rId2" Type="http://schemas.openxmlformats.org/officeDocument/2006/relationships/hyperlink" Target="mailto:ifstp-hq@verizon.net"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3352800"/>
            <a:ext cx="7315200" cy="152400"/>
          </a:xfrm>
          <a:prstGeom prst="rect">
            <a:avLst/>
          </a:prstGeom>
          <a:solidFill>
            <a:srgbClr val="1C2F72">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1752600"/>
            <a:ext cx="7315200" cy="990600"/>
          </a:xfrm>
          <a:prstGeom prst="rect">
            <a:avLst/>
          </a:prstGeom>
          <a:solidFill>
            <a:srgbClr val="1C2F72">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dirty="0"/>
              <a:t>Pathology of the Posterior Segment in Ocular Toxicity Studies</a:t>
            </a:r>
          </a:p>
        </p:txBody>
      </p:sp>
      <p:sp>
        <p:nvSpPr>
          <p:cNvPr id="4" name="Subtitle 2"/>
          <p:cNvSpPr txBox="1">
            <a:spLocks/>
          </p:cNvSpPr>
          <p:nvPr/>
        </p:nvSpPr>
        <p:spPr>
          <a:xfrm>
            <a:off x="609600" y="3505198"/>
            <a:ext cx="6629400" cy="1911771"/>
          </a:xfrm>
          <a:prstGeom prst="rect">
            <a:avLst/>
          </a:prstGeom>
        </p:spPr>
        <p:txBody>
          <a:bodyPr vert="horz" lIns="91440" tIns="45720" rIns="91440" bIns="45720" rtlCol="0">
            <a:noAutofit/>
          </a:bodyPr>
          <a:lstStyle>
            <a:lvl1pPr marL="0" indent="0" algn="l">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400" i="0" dirty="0"/>
              <a:t>Safety studies of drug candidates designed to treat diseases of the retina are increasingly complex.  Unlike many other organs, multiple </a:t>
            </a:r>
            <a:r>
              <a:rPr lang="en-US" sz="1400" i="0" dirty="0" err="1"/>
              <a:t>antemortem</a:t>
            </a:r>
            <a:r>
              <a:rPr lang="en-US" sz="1400" i="0" dirty="0"/>
              <a:t> tools are available to evaluate and monitor the effects of drug candidates on ocular morphology.  Microscopic evaluation of the eye in toxicity studies must take into account multiple factors, including findings from various </a:t>
            </a:r>
            <a:r>
              <a:rPr lang="en-US" sz="1400" i="0" dirty="0" err="1"/>
              <a:t>antemortem</a:t>
            </a:r>
            <a:r>
              <a:rPr lang="en-US" sz="1400" i="0" dirty="0"/>
              <a:t> tests.  The speaker will focus on important points for pathologists to consider when evaluating the posterior segment of the eye in drug safety studies, including route of administration, ocular fixation, immunohistochemistry, and correlation of microscopic findings with findings from </a:t>
            </a:r>
            <a:r>
              <a:rPr lang="en-US" sz="1400" i="0" dirty="0" err="1"/>
              <a:t>antemortem</a:t>
            </a:r>
            <a:r>
              <a:rPr lang="en-US" sz="1400" i="0" dirty="0"/>
              <a:t> tests. </a:t>
            </a:r>
          </a:p>
          <a:p>
            <a:r>
              <a:rPr lang="en-US" sz="1400" dirty="0"/>
              <a:t> </a:t>
            </a:r>
          </a:p>
          <a:p>
            <a:r>
              <a:rPr lang="en-US" sz="1300" i="0" dirty="0" smtClean="0"/>
              <a:t>.</a:t>
            </a:r>
            <a:endParaRPr lang="en-US" sz="1300" i="0" dirty="0"/>
          </a:p>
        </p:txBody>
      </p:sp>
      <p:sp>
        <p:nvSpPr>
          <p:cNvPr id="5" name="Text Placeholder 10"/>
          <p:cNvSpPr>
            <a:spLocks noGrp="1"/>
          </p:cNvSpPr>
          <p:nvPr>
            <p:ph type="body" sz="quarter" idx="4294967295"/>
          </p:nvPr>
        </p:nvSpPr>
        <p:spPr>
          <a:xfrm>
            <a:off x="4724400" y="370067"/>
            <a:ext cx="2806700" cy="1066800"/>
          </a:xfrm>
        </p:spPr>
        <p:txBody>
          <a:bodyPr>
            <a:normAutofit/>
          </a:bodyPr>
          <a:lstStyle>
            <a:lvl1pPr algn="r">
              <a:buNone/>
              <a:defRPr sz="1600" b="1" baseline="0">
                <a:latin typeface="Helvetica" pitchFamily="34" charset="0"/>
                <a:cs typeface="Helvetica" pitchFamily="34" charset="0"/>
              </a:defRPr>
            </a:lvl1pPr>
          </a:lstStyle>
          <a:p>
            <a:pPr lvl="0"/>
            <a:r>
              <a:rPr lang="en-US" sz="1800" dirty="0" smtClean="0">
                <a:solidFill>
                  <a:srgbClr val="002060"/>
                </a:solidFill>
              </a:rPr>
              <a:t>December 8, 2015</a:t>
            </a:r>
          </a:p>
          <a:p>
            <a:pPr lvl="0"/>
            <a:r>
              <a:rPr lang="en-US" sz="1800" dirty="0" smtClean="0">
                <a:solidFill>
                  <a:srgbClr val="002060"/>
                </a:solidFill>
              </a:rPr>
              <a:t>8:30 PM – 9:30 PM (IST) </a:t>
            </a:r>
            <a:endParaRPr lang="en-US" dirty="0"/>
          </a:p>
        </p:txBody>
      </p:sp>
      <p:sp>
        <p:nvSpPr>
          <p:cNvPr id="9" name="Subtitle 2"/>
          <p:cNvSpPr txBox="1">
            <a:spLocks/>
          </p:cNvSpPr>
          <p:nvPr/>
        </p:nvSpPr>
        <p:spPr>
          <a:xfrm>
            <a:off x="3150955" y="5733122"/>
            <a:ext cx="5486400" cy="1219200"/>
          </a:xfrm>
          <a:prstGeom prst="rect">
            <a:avLst/>
          </a:prstGeom>
        </p:spPr>
        <p:txBody>
          <a:bodyPr vert="horz" lIns="91440" tIns="45720" rIns="91440" bIns="45720" rtlCol="0">
            <a:normAutofit/>
          </a:bodyPr>
          <a:lstStyle>
            <a:lvl1pPr marL="0" indent="0" algn="l">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z="1600" b="1" i="0" dirty="0" smtClean="0"/>
              <a:t>Speaker</a:t>
            </a:r>
            <a:r>
              <a:rPr lang="nl-NL" sz="1600" i="0" dirty="0" smtClean="0"/>
              <a:t>: </a:t>
            </a:r>
            <a:r>
              <a:rPr lang="en-US" sz="1600" i="0" dirty="0"/>
              <a:t>Steve </a:t>
            </a:r>
            <a:r>
              <a:rPr lang="en-US" sz="1600" i="0" dirty="0" err="1" smtClean="0"/>
              <a:t>Sorden</a:t>
            </a:r>
            <a:endParaRPr lang="en-US" sz="1600" i="0" dirty="0" smtClean="0"/>
          </a:p>
          <a:p>
            <a:r>
              <a:rPr lang="en-US" sz="1600" i="0" dirty="0" smtClean="0"/>
              <a:t>Anatomic Pathologist</a:t>
            </a:r>
          </a:p>
          <a:p>
            <a:r>
              <a:rPr lang="en-US" sz="1600" i="0" dirty="0" smtClean="0"/>
              <a:t>Covance Laboratories</a:t>
            </a:r>
          </a:p>
          <a:p>
            <a:r>
              <a:rPr lang="en-US" sz="1600" i="0" dirty="0" smtClean="0"/>
              <a:t>Madison, Wisconsin</a:t>
            </a:r>
            <a:endParaRPr lang="en-US" sz="1600" i="0" dirty="0"/>
          </a:p>
          <a:p>
            <a:pPr lvl="0"/>
            <a:endParaRPr lang="nl-NL" sz="1600" i="0" dirty="0" smtClean="0"/>
          </a:p>
          <a:p>
            <a:pPr lvl="0"/>
            <a:endParaRPr lang="en-US" sz="1400" i="0" dirty="0" smtClean="0"/>
          </a:p>
        </p:txBody>
      </p:sp>
      <p:sp>
        <p:nvSpPr>
          <p:cNvPr id="11" name="Footer Placeholder 4"/>
          <p:cNvSpPr>
            <a:spLocks noGrp="1"/>
          </p:cNvSpPr>
          <p:nvPr>
            <p:ph type="ftr" sz="quarter" idx="4294967295"/>
          </p:nvPr>
        </p:nvSpPr>
        <p:spPr>
          <a:xfrm>
            <a:off x="623570" y="9364339"/>
            <a:ext cx="6553200" cy="637965"/>
          </a:xfrm>
        </p:spPr>
        <p:txBody>
          <a:bodyPr/>
          <a:lstStyle>
            <a:lvl1pPr algn="l">
              <a:defRPr b="1">
                <a:solidFill>
                  <a:schemeClr val="tx1"/>
                </a:solidFill>
                <a:latin typeface="Helvetica" pitchFamily="34" charset="0"/>
                <a:cs typeface="Helvetica" pitchFamily="34" charset="0"/>
              </a:defRPr>
            </a:lvl1pPr>
          </a:lstStyle>
          <a:p>
            <a:r>
              <a:rPr lang="en-US" dirty="0" smtClean="0"/>
              <a:t>For registration or technical questions, please contact IFSTP at </a:t>
            </a:r>
            <a:r>
              <a:rPr lang="en-US" u="sng" dirty="0" smtClean="0">
                <a:hlinkClick r:id="rId2"/>
              </a:rPr>
              <a:t>ifstp-hq@verizon.net</a:t>
            </a:r>
            <a:r>
              <a:rPr lang="en-US" u="sng" dirty="0" smtClean="0"/>
              <a:t/>
            </a:r>
            <a:br>
              <a:rPr lang="en-US" u="sng" dirty="0" smtClean="0"/>
            </a:br>
            <a:r>
              <a:rPr lang="en-US" dirty="0" smtClean="0"/>
              <a:t>This webinar will be available for future viewing on </a:t>
            </a:r>
            <a:r>
              <a:rPr lang="en-US" u="sng" dirty="0" smtClean="0">
                <a:hlinkClick r:id="rId3"/>
              </a:rPr>
              <a:t>www.ifstp.net</a:t>
            </a:r>
            <a:r>
              <a:rPr lang="en-US" dirty="0" smtClean="0"/>
              <a:t> </a:t>
            </a:r>
          </a:p>
        </p:txBody>
      </p:sp>
      <p:sp>
        <p:nvSpPr>
          <p:cNvPr id="12" name="Text Placeholder 10"/>
          <p:cNvSpPr>
            <a:spLocks noGrp="1"/>
          </p:cNvSpPr>
          <p:nvPr>
            <p:ph type="body" sz="quarter" idx="4294967295"/>
          </p:nvPr>
        </p:nvSpPr>
        <p:spPr>
          <a:xfrm>
            <a:off x="648970" y="8021108"/>
            <a:ext cx="6553200" cy="1343231"/>
          </a:xfrm>
        </p:spPr>
        <p:txBody>
          <a:bodyPr>
            <a:normAutofit fontScale="32500" lnSpcReduction="20000"/>
          </a:bodyPr>
          <a:lstStyle>
            <a:lvl1pPr>
              <a:buNone/>
              <a:defRPr sz="1600" b="0" baseline="0">
                <a:latin typeface="Garamond" pitchFamily="18" charset="0"/>
                <a:cs typeface="Helvetica" pitchFamily="34" charset="0"/>
              </a:defRPr>
            </a:lvl1pPr>
          </a:lstStyle>
          <a:p>
            <a:pPr marL="0" indent="0">
              <a:lnSpc>
                <a:spcPct val="120000"/>
              </a:lnSpc>
              <a:spcBef>
                <a:spcPts val="0"/>
              </a:spcBef>
            </a:pPr>
            <a:r>
              <a:rPr lang="en-US" sz="4000" dirty="0"/>
              <a:t>Please visit the IFSTP website at </a:t>
            </a:r>
            <a:r>
              <a:rPr lang="en-US" sz="4000" dirty="0">
                <a:hlinkClick r:id="rId3"/>
              </a:rPr>
              <a:t>www.ifstp.net</a:t>
            </a:r>
            <a:r>
              <a:rPr lang="en-US" sz="4000" dirty="0"/>
              <a:t> to register for the webinar.  You must </a:t>
            </a:r>
            <a:r>
              <a:rPr lang="en-US" sz="4000" dirty="0" smtClean="0"/>
              <a:t>pre-</a:t>
            </a:r>
          </a:p>
          <a:p>
            <a:pPr marL="0" indent="0">
              <a:lnSpc>
                <a:spcPct val="120000"/>
              </a:lnSpc>
              <a:spcBef>
                <a:spcPts val="0"/>
              </a:spcBef>
            </a:pPr>
            <a:r>
              <a:rPr lang="en-US" sz="4000" dirty="0" smtClean="0"/>
              <a:t>register </a:t>
            </a:r>
            <a:r>
              <a:rPr lang="en-US" sz="4000" dirty="0"/>
              <a:t>by </a:t>
            </a:r>
            <a:r>
              <a:rPr lang="en-US" sz="4000" dirty="0" smtClean="0"/>
              <a:t>December 4th. </a:t>
            </a:r>
            <a:r>
              <a:rPr lang="en-US" sz="4000" dirty="0"/>
              <a:t>Space is limited to 100 attendees and is available on a </a:t>
            </a:r>
            <a:r>
              <a:rPr lang="en-US" sz="4000" dirty="0" smtClean="0"/>
              <a:t>first-come,</a:t>
            </a:r>
          </a:p>
          <a:p>
            <a:pPr marL="0" indent="0">
              <a:lnSpc>
                <a:spcPct val="120000"/>
              </a:lnSpc>
              <a:spcBef>
                <a:spcPts val="0"/>
              </a:spcBef>
            </a:pPr>
            <a:r>
              <a:rPr lang="en-US" sz="4000" dirty="0" smtClean="0"/>
              <a:t>first-serve </a:t>
            </a:r>
            <a:r>
              <a:rPr lang="en-US" sz="4000" dirty="0"/>
              <a:t>basis.  Please allow one week for your registration to be processed. Once </a:t>
            </a:r>
            <a:r>
              <a:rPr lang="en-US" sz="4000" dirty="0" smtClean="0"/>
              <a:t>your</a:t>
            </a:r>
          </a:p>
          <a:p>
            <a:pPr marL="0" indent="0">
              <a:lnSpc>
                <a:spcPct val="120000"/>
              </a:lnSpc>
              <a:spcBef>
                <a:spcPts val="0"/>
              </a:spcBef>
            </a:pPr>
            <a:r>
              <a:rPr lang="en-US" sz="4000" dirty="0" smtClean="0"/>
              <a:t>registration </a:t>
            </a:r>
            <a:r>
              <a:rPr lang="en-US" sz="4000" dirty="0"/>
              <a:t>is approved, you will receive an email from the IFSTP office with </a:t>
            </a:r>
            <a:r>
              <a:rPr lang="en-US" sz="4000" dirty="0" smtClean="0"/>
              <a:t>instructions on </a:t>
            </a:r>
            <a:r>
              <a:rPr lang="en-US" sz="4000" dirty="0"/>
              <a:t>how to </a:t>
            </a:r>
            <a:r>
              <a:rPr lang="en-US" sz="4000" dirty="0" smtClean="0"/>
              <a:t>join the </a:t>
            </a:r>
            <a:r>
              <a:rPr lang="en-US" sz="4000" dirty="0"/>
              <a:t>webinar</a:t>
            </a:r>
            <a:r>
              <a:rPr lang="en-US" sz="2500" dirty="0"/>
              <a:t>.  </a:t>
            </a:r>
          </a:p>
          <a:p>
            <a:pPr lvl="0"/>
            <a:endParaRPr lang="en-US" dirty="0"/>
          </a:p>
        </p:txBody>
      </p:sp>
      <p:sp>
        <p:nvSpPr>
          <p:cNvPr id="13" name="Text Placeholder 10"/>
          <p:cNvSpPr>
            <a:spLocks noGrp="1"/>
          </p:cNvSpPr>
          <p:nvPr>
            <p:ph type="body" sz="quarter" idx="4294967295"/>
          </p:nvPr>
        </p:nvSpPr>
        <p:spPr>
          <a:xfrm>
            <a:off x="711200" y="9055552"/>
            <a:ext cx="6553200" cy="533400"/>
          </a:xfrm>
        </p:spPr>
        <p:txBody>
          <a:bodyPr>
            <a:normAutofit/>
          </a:bodyPr>
          <a:lstStyle>
            <a:lvl1pPr>
              <a:buNone/>
              <a:defRPr sz="1400" b="1" baseline="0">
                <a:solidFill>
                  <a:srgbClr val="913334"/>
                </a:solidFill>
                <a:latin typeface="Helvetica" pitchFamily="34" charset="0"/>
                <a:cs typeface="Helvetica" pitchFamily="34" charset="0"/>
              </a:defRPr>
            </a:lvl1pPr>
          </a:lstStyle>
          <a:p>
            <a:pPr lvl="0" algn="ctr"/>
            <a:r>
              <a:rPr lang="en-US" dirty="0" smtClean="0"/>
              <a:t>Deadline to Register is December 4, 2015</a:t>
            </a:r>
          </a:p>
          <a:p>
            <a:pPr lvl="0"/>
            <a:endParaRPr lang="en-US" dirty="0"/>
          </a:p>
        </p:txBody>
      </p:sp>
      <p:sp>
        <p:nvSpPr>
          <p:cNvPr id="14" name="Footer Placeholder 4"/>
          <p:cNvSpPr txBox="1">
            <a:spLocks/>
          </p:cNvSpPr>
          <p:nvPr/>
        </p:nvSpPr>
        <p:spPr>
          <a:xfrm>
            <a:off x="623570" y="7633991"/>
            <a:ext cx="6477000" cy="381000"/>
          </a:xfrm>
          <a:prstGeom prst="rect">
            <a:avLst/>
          </a:prstGeom>
        </p:spPr>
        <p:txBody>
          <a:bodyPr vert="horz" lIns="91440" tIns="45720" rIns="91440" bIns="45720" rtlCol="0" anchor="ctr"/>
          <a:lstStyle>
            <a:lvl1pPr algn="l">
              <a:defRPr b="1">
                <a:solidFill>
                  <a:schemeClr val="tx1"/>
                </a:solidFill>
                <a:latin typeface="Helvetica" pitchFamily="34" charset="0"/>
                <a:cs typeface="Helvetic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C2F72"/>
                </a:solidFill>
                <a:effectLst/>
                <a:uLnTx/>
                <a:uFillTx/>
                <a:latin typeface="Helvetica" pitchFamily="34" charset="0"/>
                <a:ea typeface="+mn-ea"/>
                <a:cs typeface="Helvetica" pitchFamily="34" charset="0"/>
              </a:rPr>
              <a:t>Webinar Registration is Free, but space is limited!</a:t>
            </a:r>
          </a:p>
        </p:txBody>
      </p:sp>
      <p:sp>
        <p:nvSpPr>
          <p:cNvPr id="15" name="Footer Placeholder 4"/>
          <p:cNvSpPr txBox="1">
            <a:spLocks/>
          </p:cNvSpPr>
          <p:nvPr/>
        </p:nvSpPr>
        <p:spPr>
          <a:xfrm>
            <a:off x="609600" y="8686800"/>
            <a:ext cx="6553200" cy="533400"/>
          </a:xfrm>
          <a:prstGeom prst="rect">
            <a:avLst/>
          </a:prstGeom>
        </p:spPr>
        <p:txBody>
          <a:bodyPr vert="horz" lIns="91440" tIns="45720" rIns="91440" bIns="45720" rtlCol="0" anchor="ctr"/>
          <a:lstStyle>
            <a:lvl1pPr algn="l">
              <a:defRPr b="1">
                <a:solidFill>
                  <a:schemeClr val="tx1"/>
                </a:solidFill>
                <a:latin typeface="Helvetica" pitchFamily="34" charset="0"/>
                <a:cs typeface="Helvetic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p:txBody>
      </p:sp>
      <p:sp>
        <p:nvSpPr>
          <p:cNvPr id="19" name="Subtitle 2"/>
          <p:cNvSpPr txBox="1">
            <a:spLocks/>
          </p:cNvSpPr>
          <p:nvPr/>
        </p:nvSpPr>
        <p:spPr>
          <a:xfrm>
            <a:off x="609600" y="2743200"/>
            <a:ext cx="6629400" cy="609600"/>
          </a:xfrm>
          <a:prstGeom prst="rect">
            <a:avLst/>
          </a:prstGeom>
        </p:spPr>
        <p:txBody>
          <a:bodyPr vert="horz" lIns="91440" tIns="45720" rIns="91440" bIns="45720" rtlCol="0">
            <a:normAutofit fontScale="92500" lnSpcReduction="10000"/>
          </a:bodyPr>
          <a:lstStyle>
            <a:lvl1pPr marL="0" indent="0" algn="ctr">
              <a:buNone/>
              <a:defRPr sz="1800" i="1">
                <a:solidFill>
                  <a:schemeClr val="tx1"/>
                </a:solidFill>
                <a:latin typeface="Garamond" pitchFamily="18"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lang="en-US" dirty="0" smtClean="0"/>
              <a:t>Hosted </a:t>
            </a:r>
            <a:r>
              <a:rPr kumimoji="0" lang="en-US" sz="1800" b="0" i="1" u="none" strike="noStrike" kern="1200" cap="none" spc="0" normalizeH="0" baseline="0" noProof="0" dirty="0" smtClean="0">
                <a:ln>
                  <a:noFill/>
                </a:ln>
                <a:solidFill>
                  <a:schemeClr val="tx1"/>
                </a:solidFill>
                <a:effectLst/>
                <a:uLnTx/>
                <a:uFillTx/>
                <a:latin typeface="Garamond" pitchFamily="18" charset="0"/>
                <a:ea typeface="+mn-ea"/>
                <a:cs typeface="Helvetica" pitchFamily="34" charset="0"/>
              </a:rPr>
              <a:t>by </a:t>
            </a:r>
            <a:r>
              <a:rPr lang="nl-NL" dirty="0" smtClean="0"/>
              <a:t>STP-I</a:t>
            </a:r>
          </a:p>
          <a:p>
            <a:pPr lvl="0">
              <a:spcBef>
                <a:spcPct val="20000"/>
              </a:spcBef>
              <a:defRPr/>
            </a:pPr>
            <a:r>
              <a:rPr lang="nl-NL" smtClean="0"/>
              <a:t>Co-sponsored by </a:t>
            </a:r>
            <a:r>
              <a:rPr lang="nl-NL" smtClean="0"/>
              <a:t>IFSTP </a:t>
            </a:r>
            <a:r>
              <a:rPr lang="nl-NL" dirty="0" smtClean="0"/>
              <a:t>and IATP</a:t>
            </a:r>
            <a:endParaRPr kumimoji="0" lang="en-US" sz="1800" b="0" i="1" u="none" strike="noStrike" kern="1200" cap="none" spc="0" normalizeH="0" baseline="0" noProof="0" dirty="0">
              <a:ln>
                <a:noFill/>
              </a:ln>
              <a:solidFill>
                <a:schemeClr val="tx1"/>
              </a:solidFill>
              <a:effectLst/>
              <a:uLnTx/>
              <a:uFillTx/>
              <a:latin typeface="Garamond" pitchFamily="18" charset="0"/>
              <a:ea typeface="+mn-ea"/>
              <a:cs typeface="Helvetica"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5307475"/>
            <a:ext cx="2322113" cy="2129966"/>
          </a:xfrm>
          <a:prstGeom prst="rect">
            <a:avLst/>
          </a:prstGeom>
        </p:spPr>
      </p:pic>
      <p:pic>
        <p:nvPicPr>
          <p:cNvPr id="18" name="Picture 2" descr="D:\Documents\IFSTP\1st Webinar\STPI_without-B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599" y="263619"/>
            <a:ext cx="1447801" cy="1494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15977</TotalTime>
  <Words>247</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Helvetica</vt:lpstr>
      <vt:lpstr>Office Theme</vt:lpstr>
      <vt:lpstr>Pathology of the Posterior Segment in Ocular Toxicity Studies</vt:lpstr>
    </vt:vector>
  </TitlesOfParts>
  <Company>Free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dc:creator>
  <cp:lastModifiedBy>Stephanie Dickinson</cp:lastModifiedBy>
  <cp:revision>43</cp:revision>
  <dcterms:created xsi:type="dcterms:W3CDTF">2015-03-25T06:19:16Z</dcterms:created>
  <dcterms:modified xsi:type="dcterms:W3CDTF">2015-11-06T15:09:58Z</dcterms:modified>
</cp:coreProperties>
</file>