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6" r:id="rId2"/>
    <p:sldId id="261" r:id="rId3"/>
    <p:sldId id="262" r:id="rId4"/>
  </p:sldIdLst>
  <p:sldSz cx="9144000" cy="6858000" type="screen4x3"/>
  <p:notesSz cx="6858000" cy="9144000"/>
  <p:defaultTextStyle>
    <a:defPPr>
      <a:defRPr lang="de-DE"/>
    </a:defPPr>
    <a:lvl1pPr algn="l" defTabSz="457200" rtl="0" fontAlgn="base">
      <a:spcBef>
        <a:spcPct val="0"/>
      </a:spcBef>
      <a:spcAft>
        <a:spcPct val="0"/>
      </a:spcAft>
      <a:defRPr kern="1200">
        <a:solidFill>
          <a:schemeClr val="tx1"/>
        </a:solidFill>
        <a:latin typeface="Calibri"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Calibri" pitchFamily="34" charset="0"/>
        <a:ea typeface="MS PGothic" pitchFamily="34" charset="-128"/>
        <a:cs typeface="+mn-cs"/>
      </a:defRPr>
    </a:lvl5pPr>
    <a:lvl6pPr marL="2286000" algn="l" defTabSz="914400" rtl="0" eaLnBrk="1" latinLnBrk="0" hangingPunct="1">
      <a:defRPr kern="1200">
        <a:solidFill>
          <a:schemeClr val="tx1"/>
        </a:solidFill>
        <a:latin typeface="Calibri" pitchFamily="34" charset="0"/>
        <a:ea typeface="MS PGothic" pitchFamily="34" charset="-128"/>
        <a:cs typeface="+mn-cs"/>
      </a:defRPr>
    </a:lvl6pPr>
    <a:lvl7pPr marL="2743200" algn="l" defTabSz="914400" rtl="0" eaLnBrk="1" latinLnBrk="0" hangingPunct="1">
      <a:defRPr kern="1200">
        <a:solidFill>
          <a:schemeClr val="tx1"/>
        </a:solidFill>
        <a:latin typeface="Calibri" pitchFamily="34" charset="0"/>
        <a:ea typeface="MS PGothic" pitchFamily="34" charset="-128"/>
        <a:cs typeface="+mn-cs"/>
      </a:defRPr>
    </a:lvl7pPr>
    <a:lvl8pPr marL="3200400" algn="l" defTabSz="914400" rtl="0" eaLnBrk="1" latinLnBrk="0" hangingPunct="1">
      <a:defRPr kern="1200">
        <a:solidFill>
          <a:schemeClr val="tx1"/>
        </a:solidFill>
        <a:latin typeface="Calibri" pitchFamily="34" charset="0"/>
        <a:ea typeface="MS PGothic" pitchFamily="34" charset="-128"/>
        <a:cs typeface="+mn-cs"/>
      </a:defRPr>
    </a:lvl8pPr>
    <a:lvl9pPr marL="3657600" algn="l" defTabSz="914400" rtl="0" eaLnBrk="1" latinLnBrk="0" hangingPunct="1">
      <a:defRPr kern="1200">
        <a:solidFill>
          <a:schemeClr val="tx1"/>
        </a:solidFill>
        <a:latin typeface="Calibri" pitchFamily="34"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43B8"/>
    <a:srgbClr val="FD9D2E"/>
    <a:srgbClr val="E1A945"/>
    <a:srgbClr val="EEAF4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77" d="100"/>
          <a:sy n="177" d="100"/>
        </p:scale>
        <p:origin x="-174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99" d="100"/>
          <a:sy n="99" d="100"/>
        </p:scale>
        <p:origin x="-34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40FCE1-4AB4-4C0A-84FD-31EE36387F40}" type="datetimeFigureOut">
              <a:rPr lang="en-GB" smtClean="0"/>
              <a:pPr/>
              <a:t>2015/05/06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1A94B2-5C4D-456D-838D-B930278094E2}" type="slidenum">
              <a:rPr lang="en-GB" smtClean="0"/>
              <a:pPr/>
              <a:t>‹#›</a:t>
            </a:fld>
            <a:endParaRPr lang="en-GB"/>
          </a:p>
        </p:txBody>
      </p:sp>
    </p:spTree>
    <p:extLst>
      <p:ext uri="{BB962C8B-B14F-4D97-AF65-F5344CB8AC3E}">
        <p14:creationId xmlns:p14="http://schemas.microsoft.com/office/powerpoint/2010/main" val="338306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371A94B2-5C4D-456D-838D-B930278094E2}" type="slidenum">
              <a:rPr lang="en-GB" smtClean="0"/>
              <a:pPr/>
              <a:t>1</a:t>
            </a:fld>
            <a:endParaRPr lang="en-GB"/>
          </a:p>
        </p:txBody>
      </p:sp>
    </p:spTree>
    <p:extLst>
      <p:ext uri="{BB962C8B-B14F-4D97-AF65-F5344CB8AC3E}">
        <p14:creationId xmlns:p14="http://schemas.microsoft.com/office/powerpoint/2010/main" val="15909268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Mastertitelformat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Master-Untertitelformat bearbeiten</a:t>
            </a:r>
            <a:endParaRPr lang="de-DE"/>
          </a:p>
        </p:txBody>
      </p:sp>
      <p:sp>
        <p:nvSpPr>
          <p:cNvPr id="4" name="Datumsplatzhalter 3"/>
          <p:cNvSpPr>
            <a:spLocks noGrp="1"/>
          </p:cNvSpPr>
          <p:nvPr>
            <p:ph type="dt" sz="half" idx="10"/>
          </p:nvPr>
        </p:nvSpPr>
        <p:spPr/>
        <p:txBody>
          <a:bodyPr/>
          <a:lstStyle>
            <a:lvl1pPr>
              <a:defRPr/>
            </a:lvl1pPr>
          </a:lstStyle>
          <a:p>
            <a:fld id="{900C7205-EF06-46BA-87E7-E0339A8B1D3A}" type="datetimeFigureOut">
              <a:rPr lang="de-DE"/>
              <a:pPr/>
              <a:t>2015/05/06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DD4310BD-5A05-4891-B6F2-1F7631F19CE7}" type="slidenum">
              <a:rPr lang="de-DE"/>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Vertikaler Textplatzhalter 2"/>
          <p:cNvSpPr>
            <a:spLocks noGrp="1"/>
          </p:cNvSpPr>
          <p:nvPr>
            <p:ph type="body" orient="vert" idx="1"/>
          </p:nvPr>
        </p:nvSpPr>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EED75BB8-F5EA-47A1-96B0-F314D0676F5F}" type="datetimeFigureOut">
              <a:rPr lang="de-DE"/>
              <a:pPr/>
              <a:t>2015/05/06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70ACF55C-1F71-46EA-BCB3-576791C0F664}" type="slidenum">
              <a:rPr lang="de-DE"/>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Mastertitelformat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30A31155-72F6-49F1-9D5B-3EDCFF94E474}" type="datetimeFigureOut">
              <a:rPr lang="de-DE"/>
              <a:pPr/>
              <a:t>2015/05/06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9D518B6E-1D94-4C6F-BF02-1B835D269CBC}" type="slidenum">
              <a:rPr lang="de-DE"/>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idx="1"/>
          </p:nvPr>
        </p:nvSpPr>
        <p:spPr/>
        <p:txBody>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fld id="{5C97B6DC-2D3B-438F-B3BD-E1293ED0B2C9}" type="datetimeFigureOut">
              <a:rPr lang="de-DE"/>
              <a:pPr/>
              <a:t>2015/05/06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96A26451-4F47-466F-92AC-C030437AB9D0}" type="slidenum">
              <a:rPr lang="de-DE"/>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Mastertitelformat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Mastertextformat bearbeiten</a:t>
            </a:r>
          </a:p>
        </p:txBody>
      </p:sp>
      <p:sp>
        <p:nvSpPr>
          <p:cNvPr id="4" name="Datumsplatzhalter 3"/>
          <p:cNvSpPr>
            <a:spLocks noGrp="1"/>
          </p:cNvSpPr>
          <p:nvPr>
            <p:ph type="dt" sz="half" idx="10"/>
          </p:nvPr>
        </p:nvSpPr>
        <p:spPr/>
        <p:txBody>
          <a:bodyPr/>
          <a:lstStyle>
            <a:lvl1pPr>
              <a:defRPr/>
            </a:lvl1pPr>
          </a:lstStyle>
          <a:p>
            <a:fld id="{867F7A79-080D-40B9-AFB6-976BBE23FF63}" type="datetimeFigureOut">
              <a:rPr lang="de-DE"/>
              <a:pPr/>
              <a:t>2015/05/06</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fld id="{956038EC-85EC-4617-A792-D2F9C2D75076}" type="slidenum">
              <a:rPr lang="de-DE"/>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fld id="{EE5A1D36-20E9-4659-861A-AB47D6086743}" type="datetimeFigureOut">
              <a:rPr lang="de-DE"/>
              <a:pPr/>
              <a:t>2015/05/06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05E58D1E-BD16-4CF8-8562-B8FADE29DFFA}" type="slidenum">
              <a:rPr lang="de-DE"/>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Mastertitelformat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Mastertextformat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fld id="{906A7855-6858-4014-BC54-1C48C1F8FDF1}" type="datetimeFigureOut">
              <a:rPr lang="de-DE"/>
              <a:pPr/>
              <a:t>2015/05/06</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fld id="{21F5487A-8D3D-430E-B30E-A908E4FE7D23}" type="slidenum">
              <a:rPr lang="de-DE"/>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Mastertitelformat bearbeiten</a:t>
            </a:r>
            <a:endParaRPr lang="de-DE"/>
          </a:p>
        </p:txBody>
      </p:sp>
      <p:sp>
        <p:nvSpPr>
          <p:cNvPr id="3" name="Datumsplatzhalter 3"/>
          <p:cNvSpPr>
            <a:spLocks noGrp="1"/>
          </p:cNvSpPr>
          <p:nvPr>
            <p:ph type="dt" sz="half" idx="10"/>
          </p:nvPr>
        </p:nvSpPr>
        <p:spPr/>
        <p:txBody>
          <a:bodyPr/>
          <a:lstStyle>
            <a:lvl1pPr>
              <a:defRPr/>
            </a:lvl1pPr>
          </a:lstStyle>
          <a:p>
            <a:fld id="{86471F72-0B08-4D40-B12D-1ACA933BD080}" type="datetimeFigureOut">
              <a:rPr lang="de-DE"/>
              <a:pPr/>
              <a:t>2015/05/06</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fld id="{5FF03D7F-4BC2-46A0-8112-32B3D64CBE1E}" type="slidenum">
              <a:rPr lang="de-DE"/>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fld id="{1B096274-5AA3-473C-9257-96A63D384F52}" type="datetimeFigureOut">
              <a:rPr lang="de-DE"/>
              <a:pPr/>
              <a:t>2015/05/06</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fld id="{B6EA8383-F3DB-48FB-BC49-2ED85A732B2B}" type="slidenum">
              <a:rPr lang="de-DE"/>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Mastertitelformat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3"/>
          <p:cNvSpPr>
            <a:spLocks noGrp="1"/>
          </p:cNvSpPr>
          <p:nvPr>
            <p:ph type="dt" sz="half" idx="10"/>
          </p:nvPr>
        </p:nvSpPr>
        <p:spPr/>
        <p:txBody>
          <a:bodyPr/>
          <a:lstStyle>
            <a:lvl1pPr>
              <a:defRPr/>
            </a:lvl1pPr>
          </a:lstStyle>
          <a:p>
            <a:fld id="{74C971A9-505C-4B02-B088-9367BDB6C95C}" type="datetimeFigureOut">
              <a:rPr lang="de-DE"/>
              <a:pPr/>
              <a:t>2015/05/06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AADA240C-DDDC-48CD-8412-FA9D7F25583C}" type="slidenum">
              <a:rPr lang="de-DE"/>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Mastertitelformat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Mastertextformat bearbeiten</a:t>
            </a:r>
          </a:p>
        </p:txBody>
      </p:sp>
      <p:sp>
        <p:nvSpPr>
          <p:cNvPr id="5" name="Datumsplatzhalter 3"/>
          <p:cNvSpPr>
            <a:spLocks noGrp="1"/>
          </p:cNvSpPr>
          <p:nvPr>
            <p:ph type="dt" sz="half" idx="10"/>
          </p:nvPr>
        </p:nvSpPr>
        <p:spPr/>
        <p:txBody>
          <a:bodyPr/>
          <a:lstStyle>
            <a:lvl1pPr>
              <a:defRPr/>
            </a:lvl1pPr>
          </a:lstStyle>
          <a:p>
            <a:fld id="{F7DED37B-7B1F-4AAE-8D08-FC5344256E63}" type="datetimeFigureOut">
              <a:rPr lang="de-DE"/>
              <a:pPr/>
              <a:t>2015/05/06</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fld id="{C13397B0-FE4A-421E-B6F1-2FE658C9F6DF}" type="slidenum">
              <a:rPr lang="de-DE"/>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Mastertitelformat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1E7DD549-20EF-4DD1-BE53-2A9FF5AF53B3}" type="datetimeFigureOut">
              <a:rPr lang="de-DE"/>
              <a:pPr/>
              <a:t>2015/05/06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79719065-B7D2-4699-A618-3AB43C7E1041}" type="slidenum">
              <a:rPr lang="de-DE"/>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spcBef>
          <a:spcPct val="0"/>
        </a:spcBef>
        <a:spcAft>
          <a:spcPct val="0"/>
        </a:spcAft>
        <a:defRPr sz="4400" kern="1200">
          <a:solidFill>
            <a:schemeClr val="tx1"/>
          </a:solidFill>
          <a:latin typeface="+mj-lt"/>
          <a:ea typeface="MS PGothic" pitchFamily="34" charset="-128"/>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MS PGothic" pitchFamily="34" charset="-128"/>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MS PGothic" pitchFamily="34" charset="-128"/>
          <a:cs typeface="ＭＳ Ｐゴシック" charset="0"/>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4" Type="http://schemas.openxmlformats.org/officeDocument/2006/relationships/image" Target="../media/image3.png"/><Relationship Id="rId5" Type="http://schemas.openxmlformats.org/officeDocument/2006/relationships/image" Target="../media/image6.png"/><Relationship Id="rId6" Type="http://schemas.openxmlformats.org/officeDocument/2006/relationships/image" Target="../media/image7.jpeg"/><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jpeg"/><Relationship Id="rId5"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hyperlink" Target="mailto:ifstp-hq@verizon.ne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0" y="10209"/>
            <a:ext cx="9144000" cy="7448193"/>
          </a:xfrm>
          <a:prstGeom prst="rect">
            <a:avLst/>
          </a:prstGeom>
          <a:solidFill>
            <a:schemeClr val="accent3">
              <a:lumMod val="40000"/>
              <a:lumOff val="60000"/>
            </a:schemeClr>
          </a:solidFill>
        </p:spPr>
        <p:txBody>
          <a:bodyPr wrap="square" rtlCol="0">
            <a:spAutoFit/>
          </a:bodyPr>
          <a:lstStyle/>
          <a:p>
            <a:pPr algn="ctr"/>
            <a:r>
              <a:rPr lang="en-US" sz="2800" b="1" dirty="0" smtClean="0">
                <a:solidFill>
                  <a:schemeClr val="tx2"/>
                </a:solidFill>
              </a:rPr>
              <a:t>	</a:t>
            </a:r>
            <a:r>
              <a:rPr lang="en-US" sz="2800" b="1" dirty="0"/>
              <a:t>Pathology Techniques in Rat Neurotoxicity Studies</a:t>
            </a:r>
            <a:endParaRPr lang="en-IN" sz="2800" dirty="0"/>
          </a:p>
          <a:p>
            <a:endParaRPr lang="en-GB" dirty="0" smtClean="0"/>
          </a:p>
          <a:p>
            <a:pPr algn="just"/>
            <a:r>
              <a:rPr lang="en-US" dirty="0" smtClean="0"/>
              <a:t>Various </a:t>
            </a:r>
            <a:r>
              <a:rPr lang="en-US" dirty="0"/>
              <a:t>pharmaceuticals drugs and environmental toxins have potential to cause neurotoxicity, which is manifested as an adverse effect on the structure and/or function of the nervous system. To screen for potential neurotoxicity in rats, a combination of techniques are used including functional observational battery (FOB), study of motor activity and histopathology. The purpose of this webinar is to provide an overview of techniques used to detect </a:t>
            </a:r>
            <a:r>
              <a:rPr lang="en-US" dirty="0" err="1"/>
              <a:t>histopathologic</a:t>
            </a:r>
            <a:r>
              <a:rPr lang="en-US" dirty="0"/>
              <a:t> changes in the central and peripheral nervous system. The speaker will focus on important points to consider while designing and conducting </a:t>
            </a:r>
            <a:r>
              <a:rPr lang="en-US" dirty="0" err="1"/>
              <a:t>neuropathological</a:t>
            </a:r>
            <a:r>
              <a:rPr lang="en-US" dirty="0"/>
              <a:t> evaluation in rats including perfusion-fixation, collection of tissues (brain, spinal cord, dorsal root ganglia, peripheral nerves, and muscles), common embedding techniques and use of </a:t>
            </a:r>
            <a:r>
              <a:rPr lang="en-US" dirty="0" err="1"/>
              <a:t>histochemical</a:t>
            </a:r>
            <a:r>
              <a:rPr lang="en-US" dirty="0"/>
              <a:t> stains and </a:t>
            </a:r>
            <a:r>
              <a:rPr lang="en-US" dirty="0" err="1"/>
              <a:t>immunohistochemical</a:t>
            </a:r>
            <a:r>
              <a:rPr lang="en-US" dirty="0"/>
              <a:t> labels to detect </a:t>
            </a:r>
            <a:r>
              <a:rPr lang="en-US" dirty="0" err="1"/>
              <a:t>histopathologic</a:t>
            </a:r>
            <a:r>
              <a:rPr lang="en-US" dirty="0"/>
              <a:t> changes.</a:t>
            </a:r>
            <a:endParaRPr lang="en-IN" dirty="0"/>
          </a:p>
          <a:p>
            <a:endParaRPr lang="en-US" u="sng" dirty="0" smtClean="0"/>
          </a:p>
          <a:p>
            <a:r>
              <a:rPr lang="en-US" u="sng" dirty="0" smtClean="0"/>
              <a:t>Speaker</a:t>
            </a:r>
            <a:r>
              <a:rPr lang="en-US" dirty="0" smtClean="0"/>
              <a:t>: </a:t>
            </a:r>
            <a:r>
              <a:rPr lang="en-IN" b="1" dirty="0" err="1" smtClean="0"/>
              <a:t>Alok</a:t>
            </a:r>
            <a:r>
              <a:rPr lang="en-IN" b="1" dirty="0" smtClean="0"/>
              <a:t> </a:t>
            </a:r>
            <a:r>
              <a:rPr lang="en-IN" b="1" dirty="0"/>
              <a:t>Sharma, </a:t>
            </a:r>
            <a:r>
              <a:rPr lang="en-IN" dirty="0" err="1"/>
              <a:t>BVSc</a:t>
            </a:r>
            <a:r>
              <a:rPr lang="en-IN" dirty="0"/>
              <a:t>, </a:t>
            </a:r>
            <a:r>
              <a:rPr lang="en-IN" dirty="0" err="1"/>
              <a:t>MVSc</a:t>
            </a:r>
            <a:r>
              <a:rPr lang="en-IN" dirty="0"/>
              <a:t>, MS, </a:t>
            </a:r>
            <a:r>
              <a:rPr lang="en-IN" dirty="0" smtClean="0"/>
              <a:t>PhD, </a:t>
            </a:r>
            <a:r>
              <a:rPr lang="en-IN" dirty="0" err="1" smtClean="0"/>
              <a:t>Diplomate</a:t>
            </a:r>
            <a:r>
              <a:rPr lang="en-IN" dirty="0" smtClean="0"/>
              <a:t> ACVP, </a:t>
            </a:r>
            <a:r>
              <a:rPr lang="en-IN" dirty="0" err="1" smtClean="0"/>
              <a:t>Diplomate</a:t>
            </a:r>
            <a:r>
              <a:rPr lang="en-IN" dirty="0" smtClean="0"/>
              <a:t> </a:t>
            </a:r>
            <a:r>
              <a:rPr lang="en-IN" dirty="0"/>
              <a:t>ABT</a:t>
            </a:r>
          </a:p>
          <a:p>
            <a:r>
              <a:rPr lang="en-IN" dirty="0"/>
              <a:t>Associate Director, </a:t>
            </a:r>
            <a:r>
              <a:rPr lang="en-US" dirty="0"/>
              <a:t>Pathology Scientific Services</a:t>
            </a:r>
            <a:r>
              <a:rPr lang="en-IN" dirty="0" smtClean="0"/>
              <a:t>, Covance </a:t>
            </a:r>
            <a:r>
              <a:rPr lang="en-IN" dirty="0"/>
              <a:t>Laboratories Inc.</a:t>
            </a:r>
          </a:p>
          <a:p>
            <a:r>
              <a:rPr lang="en-US" u="sng" dirty="0" smtClean="0"/>
              <a:t>Moderator</a:t>
            </a:r>
            <a:r>
              <a:rPr lang="en-US" dirty="0" smtClean="0"/>
              <a:t>: </a:t>
            </a:r>
            <a:r>
              <a:rPr lang="en-US" b="1" dirty="0" smtClean="0"/>
              <a:t>Satish Panchal</a:t>
            </a:r>
            <a:r>
              <a:rPr lang="en-US" dirty="0" smtClean="0"/>
              <a:t>, </a:t>
            </a:r>
            <a:r>
              <a:rPr lang="en-US" dirty="0" err="1" smtClean="0"/>
              <a:t>BVSc</a:t>
            </a:r>
            <a:r>
              <a:rPr lang="en-US" dirty="0" smtClean="0"/>
              <a:t>, </a:t>
            </a:r>
            <a:r>
              <a:rPr lang="en-US" dirty="0" err="1" smtClean="0"/>
              <a:t>MVSc</a:t>
            </a:r>
            <a:endParaRPr lang="en-US" i="1" dirty="0" smtClean="0"/>
          </a:p>
          <a:p>
            <a:r>
              <a:rPr lang="en-GB" dirty="0" smtClean="0"/>
              <a:t>Senior Pathologist, Dept. of Biological Research Toxicology, Sun Pharma Advanced Research </a:t>
            </a:r>
            <a:r>
              <a:rPr lang="en-GB" dirty="0" err="1" smtClean="0"/>
              <a:t>Co.Ltd</a:t>
            </a:r>
            <a:r>
              <a:rPr lang="en-GB" dirty="0" smtClean="0"/>
              <a:t>.</a:t>
            </a:r>
          </a:p>
          <a:p>
            <a:endParaRPr lang="en-US" dirty="0" smtClean="0"/>
          </a:p>
          <a:p>
            <a:r>
              <a:rPr lang="en-US" dirty="0" smtClean="0"/>
              <a:t>Date: </a:t>
            </a:r>
            <a:r>
              <a:rPr lang="en-US" b="1" dirty="0" smtClean="0"/>
              <a:t>At 5:00 PM Indian Standard Time  (IST) on</a:t>
            </a:r>
            <a:r>
              <a:rPr lang="en-US" dirty="0" smtClean="0"/>
              <a:t> </a:t>
            </a:r>
            <a:r>
              <a:rPr lang="en-US" b="1" dirty="0" smtClean="0"/>
              <a:t>May 11, 2015 </a:t>
            </a:r>
          </a:p>
          <a:p>
            <a:endParaRPr lang="en-US" b="1" dirty="0"/>
          </a:p>
          <a:p>
            <a:r>
              <a:rPr lang="en-US" dirty="0">
                <a:solidFill>
                  <a:srgbClr val="FF0000"/>
                </a:solidFill>
                <a:latin typeface="Arial"/>
                <a:ea typeface="Calibri"/>
                <a:cs typeface="Times New Roman"/>
              </a:rPr>
              <a:t>To register, please visit </a:t>
            </a:r>
            <a:r>
              <a:rPr lang="en-US" dirty="0" smtClean="0">
                <a:solidFill>
                  <a:srgbClr val="FF0000"/>
                </a:solidFill>
                <a:latin typeface="Arial"/>
                <a:ea typeface="Calibri"/>
                <a:cs typeface="Times New Roman"/>
              </a:rPr>
              <a:t>www.ifstp.net/webinar_programs</a:t>
            </a:r>
            <a:r>
              <a:rPr lang="en-US" dirty="0" smtClean="0">
                <a:latin typeface="Arial"/>
                <a:ea typeface="Calibri"/>
                <a:cs typeface="Times New Roman"/>
              </a:rPr>
              <a:t>.</a:t>
            </a:r>
            <a:endParaRPr lang="en-GB" sz="1600" dirty="0">
              <a:latin typeface="Calibri"/>
              <a:ea typeface="Calibri"/>
              <a:cs typeface="Times New Roman"/>
            </a:endParaRPr>
          </a:p>
          <a:p>
            <a:endParaRPr lang="de-DE" dirty="0" smtClean="0"/>
          </a:p>
          <a:p>
            <a:r>
              <a:rPr lang="de-DE" dirty="0" smtClean="0"/>
              <a:t>This </a:t>
            </a:r>
            <a:r>
              <a:rPr lang="de-DE" dirty="0"/>
              <a:t>webinar is </a:t>
            </a:r>
            <a:r>
              <a:rPr lang="en-US" dirty="0"/>
              <a:t>jointly sponsored by the STP-I, IFSTP and IATP</a:t>
            </a:r>
          </a:p>
          <a:p>
            <a:endParaRPr lang="en-GB" dirty="0" smtClean="0"/>
          </a:p>
          <a:p>
            <a:endParaRPr lang="en-GB" dirty="0"/>
          </a:p>
        </p:txBody>
      </p:sp>
      <p:pic>
        <p:nvPicPr>
          <p:cNvPr id="8" name="Grafik 7"/>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53153" y="5685822"/>
            <a:ext cx="1190847" cy="1173979"/>
          </a:xfrm>
          <a:prstGeom prst="rect">
            <a:avLst/>
          </a:prstGeom>
        </p:spPr>
      </p:pic>
      <p:pic>
        <p:nvPicPr>
          <p:cNvPr id="9" name="Grafik 8"/>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869443" y="5684685"/>
            <a:ext cx="1061047" cy="1173978"/>
          </a:xfrm>
          <a:prstGeom prst="rect">
            <a:avLst/>
          </a:prstGeom>
        </p:spPr>
      </p:pic>
      <p:pic>
        <p:nvPicPr>
          <p:cNvPr id="1026" name="Picture 2" descr="D:\Documents\IFSTP\1st Webinar\STPI_without-B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33074" y="5671967"/>
            <a:ext cx="1136369" cy="11733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p:txBody>
          <a:bodyPr/>
          <a:lstStyle/>
          <a:p>
            <a:pPr eaLnBrk="1" hangingPunct="1"/>
            <a:endParaRPr lang="en-US" smtClean="0"/>
          </a:p>
        </p:txBody>
      </p:sp>
      <p:sp>
        <p:nvSpPr>
          <p:cNvPr id="13314" name="Inhaltsplatzhalter 4"/>
          <p:cNvSpPr>
            <a:spLocks noGrp="1"/>
          </p:cNvSpPr>
          <p:nvPr>
            <p:ph idx="1"/>
          </p:nvPr>
        </p:nvSpPr>
        <p:spPr>
          <a:xfrm>
            <a:off x="0" y="0"/>
            <a:ext cx="9144000" cy="6858000"/>
          </a:xfrm>
          <a:solidFill>
            <a:schemeClr val="accent3">
              <a:lumMod val="40000"/>
              <a:lumOff val="60000"/>
            </a:schemeClr>
          </a:solidFill>
        </p:spPr>
        <p:txBody>
          <a:bodyPr/>
          <a:lstStyle/>
          <a:p>
            <a:pPr marL="0" indent="0" algn="ctr" eaLnBrk="1" hangingPunct="1">
              <a:buFont typeface="Arial" pitchFamily="34" charset="0"/>
              <a:buNone/>
            </a:pPr>
            <a:endParaRPr lang="de-DE" b="1" dirty="0" smtClean="0">
              <a:solidFill>
                <a:srgbClr val="1543B8"/>
              </a:solidFill>
            </a:endParaRPr>
          </a:p>
          <a:p>
            <a:pPr marL="0" indent="0" eaLnBrk="1" hangingPunct="1">
              <a:buFont typeface="Arial" pitchFamily="34" charset="0"/>
              <a:buNone/>
            </a:pPr>
            <a:endParaRPr lang="de-DE" sz="2800" b="1" dirty="0" smtClean="0">
              <a:solidFill>
                <a:srgbClr val="1543B8"/>
              </a:solidFill>
            </a:endParaRPr>
          </a:p>
          <a:p>
            <a:pPr marL="0" indent="0" eaLnBrk="1" hangingPunct="1">
              <a:buFont typeface="Arial" pitchFamily="34" charset="0"/>
              <a:buNone/>
            </a:pPr>
            <a:endParaRPr lang="de-DE" b="1" dirty="0" smtClean="0">
              <a:solidFill>
                <a:srgbClr val="1543B8"/>
              </a:solidFill>
            </a:endParaRPr>
          </a:p>
          <a:p>
            <a:pPr marL="0" indent="0" eaLnBrk="1" hangingPunct="1">
              <a:buFont typeface="Arial" pitchFamily="34" charset="0"/>
              <a:buNone/>
            </a:pPr>
            <a:endParaRPr lang="de-DE" b="1" dirty="0" smtClean="0">
              <a:solidFill>
                <a:srgbClr val="1543B8"/>
              </a:solidFill>
            </a:endParaRPr>
          </a:p>
          <a:p>
            <a:pPr marL="0" indent="0" eaLnBrk="1" hangingPunct="1">
              <a:buNone/>
            </a:pPr>
            <a:endParaRPr lang="de-DE" b="1" dirty="0" smtClean="0">
              <a:solidFill>
                <a:srgbClr val="1543B8"/>
              </a:solidFill>
            </a:endParaRPr>
          </a:p>
          <a:p>
            <a:pPr marL="0" indent="0" eaLnBrk="1" hangingPunct="1">
              <a:buFont typeface="Arial" pitchFamily="34" charset="0"/>
              <a:buNone/>
            </a:pPr>
            <a:endParaRPr lang="de-DE" b="1" dirty="0" smtClean="0">
              <a:solidFill>
                <a:srgbClr val="1543B8"/>
              </a:solidFill>
            </a:endParaRPr>
          </a:p>
          <a:p>
            <a:pPr marL="0" indent="0" eaLnBrk="1" hangingPunct="1">
              <a:buFont typeface="Arial" pitchFamily="34" charset="0"/>
              <a:buNone/>
            </a:pPr>
            <a:endParaRPr lang="en-US" sz="2800" dirty="0" smtClean="0">
              <a:solidFill>
                <a:srgbClr val="1543B8"/>
              </a:solidFill>
            </a:endParaRPr>
          </a:p>
          <a:p>
            <a:pPr marL="0" indent="0" eaLnBrk="1" hangingPunct="1">
              <a:buFont typeface="Arial" pitchFamily="34" charset="0"/>
              <a:buNone/>
            </a:pPr>
            <a:endParaRPr lang="en-US" sz="1400" dirty="0" smtClean="0">
              <a:solidFill>
                <a:srgbClr val="1543B8"/>
              </a:solidFill>
            </a:endParaRPr>
          </a:p>
        </p:txBody>
      </p:sp>
      <p:sp>
        <p:nvSpPr>
          <p:cNvPr id="11" name="TextBox 10"/>
          <p:cNvSpPr txBox="1"/>
          <p:nvPr/>
        </p:nvSpPr>
        <p:spPr>
          <a:xfrm>
            <a:off x="-1" y="263890"/>
            <a:ext cx="7481937" cy="5883662"/>
          </a:xfrm>
          <a:prstGeom prst="rect">
            <a:avLst/>
          </a:prstGeom>
          <a:noFill/>
        </p:spPr>
        <p:txBody>
          <a:bodyPr wrap="square" rtlCol="0">
            <a:spAutoFit/>
          </a:bodyPr>
          <a:lstStyle/>
          <a:p>
            <a:pPr>
              <a:spcAft>
                <a:spcPts val="1000"/>
              </a:spcAft>
            </a:pPr>
            <a:r>
              <a:rPr lang="en-US" b="1" dirty="0" smtClean="0">
                <a:solidFill>
                  <a:schemeClr val="tx2"/>
                </a:solidFill>
                <a:latin typeface="Arial"/>
                <a:ea typeface="Calibri"/>
                <a:cs typeface="Times New Roman"/>
              </a:rPr>
              <a:t>Short </a:t>
            </a:r>
            <a:r>
              <a:rPr lang="en-US" b="1" dirty="0" err="1" smtClean="0">
                <a:solidFill>
                  <a:schemeClr val="tx2"/>
                </a:solidFill>
                <a:latin typeface="Arial"/>
                <a:ea typeface="Calibri"/>
                <a:cs typeface="Times New Roman"/>
              </a:rPr>
              <a:t>Biosketch</a:t>
            </a:r>
            <a:r>
              <a:rPr lang="en-US" b="1" dirty="0" smtClean="0">
                <a:solidFill>
                  <a:schemeClr val="tx2"/>
                </a:solidFill>
                <a:latin typeface="Arial"/>
                <a:ea typeface="Calibri"/>
                <a:cs typeface="Times New Roman"/>
              </a:rPr>
              <a:t> of Speaker:</a:t>
            </a:r>
            <a:endParaRPr lang="en-US" dirty="0" smtClean="0">
              <a:latin typeface="Arial"/>
              <a:ea typeface="Calibri"/>
              <a:cs typeface="Times New Roman"/>
            </a:endParaRPr>
          </a:p>
          <a:p>
            <a:r>
              <a:rPr lang="en-IN" sz="1400" b="1" dirty="0" err="1"/>
              <a:t>Alok</a:t>
            </a:r>
            <a:r>
              <a:rPr lang="en-IN" sz="1400" b="1" dirty="0"/>
              <a:t> Sharma, </a:t>
            </a:r>
            <a:r>
              <a:rPr lang="en-IN" sz="1400" b="1" dirty="0" err="1"/>
              <a:t>BVSc</a:t>
            </a:r>
            <a:r>
              <a:rPr lang="en-IN" sz="1400" b="1" dirty="0"/>
              <a:t>, </a:t>
            </a:r>
            <a:r>
              <a:rPr lang="en-IN" sz="1400" b="1" dirty="0" err="1"/>
              <a:t>MVSc</a:t>
            </a:r>
            <a:r>
              <a:rPr lang="en-IN" sz="1400" b="1" dirty="0"/>
              <a:t>, MS, </a:t>
            </a:r>
            <a:r>
              <a:rPr lang="en-IN" sz="1400" b="1" dirty="0" smtClean="0"/>
              <a:t>PhD, DACVP, DABT</a:t>
            </a:r>
            <a:endParaRPr lang="en-IN" sz="1400" dirty="0"/>
          </a:p>
          <a:p>
            <a:r>
              <a:rPr lang="en-IN" sz="1400" b="1" dirty="0"/>
              <a:t>Associate Director, </a:t>
            </a:r>
            <a:r>
              <a:rPr lang="en-US" sz="1400" b="1" dirty="0"/>
              <a:t>Pathology Scientific Services</a:t>
            </a:r>
            <a:r>
              <a:rPr lang="en-IN" sz="1400" b="1" dirty="0" smtClean="0"/>
              <a:t>, Covance </a:t>
            </a:r>
            <a:r>
              <a:rPr lang="en-IN" sz="1400" b="1" dirty="0"/>
              <a:t>Laboratories Inc.</a:t>
            </a:r>
            <a:endParaRPr lang="en-IN" sz="1400" dirty="0"/>
          </a:p>
          <a:p>
            <a:pPr algn="just"/>
            <a:r>
              <a:rPr lang="en-US" sz="1400" i="1" dirty="0"/>
              <a:t>Dr. </a:t>
            </a:r>
            <a:r>
              <a:rPr lang="en-US" sz="1400" i="1" dirty="0" err="1"/>
              <a:t>Alok</a:t>
            </a:r>
            <a:r>
              <a:rPr lang="en-US" sz="1400" i="1" dirty="0"/>
              <a:t> Sharma is an Associate Director (Pathology) at </a:t>
            </a:r>
            <a:r>
              <a:rPr lang="en-IN" sz="1400" i="1" dirty="0"/>
              <a:t>Covance Laboratories Inc., Madison WI, USA. He is a </a:t>
            </a:r>
            <a:r>
              <a:rPr lang="en-IN" sz="1400" i="1" dirty="0" err="1"/>
              <a:t>diplomate</a:t>
            </a:r>
            <a:r>
              <a:rPr lang="en-IN" sz="1400" i="1" dirty="0"/>
              <a:t> of ACVP and ABT. </a:t>
            </a:r>
            <a:r>
              <a:rPr lang="en-US" sz="1400" i="1" dirty="0"/>
              <a:t>He completed his residency in Anatomic Pathology and received a PhD in Experimental Toxicologic Pathology from Purdue University.  In 2004 Dr. Sharma joined Eli Lilly and Co. as a Toxicologic Pathology fellow where he studied pathologic changes and gene and pathway alterations in the brain of a xenobiotic induced rat model of mesial temporal lobe epilepsy. In 2007, Dr. Sharma joined </a:t>
            </a:r>
            <a:r>
              <a:rPr lang="en-IN" sz="1400" i="1" dirty="0"/>
              <a:t>Covance Laboratories Inc., </a:t>
            </a:r>
            <a:r>
              <a:rPr lang="en-US" sz="1400" i="1" dirty="0"/>
              <a:t>where he currently leads a group of pathologists and serves as an SME for the studies with nervous system as a focus. Dr. Sharma has co-authored 18 publications including peer-reviewed articles and book chapters and has been an invited presenter at ACT, STP, IAVP and MRC-SOT. He currently serves on several committees at Society of Toxicologic Pathology (STP) and European Society of Toxicologic Pathology (ESTP).</a:t>
            </a:r>
            <a:endParaRPr lang="en-IN" sz="1400" i="1" dirty="0"/>
          </a:p>
          <a:p>
            <a:pPr>
              <a:spcAft>
                <a:spcPts val="0"/>
              </a:spcAft>
            </a:pPr>
            <a:endParaRPr lang="en-US" sz="1400" dirty="0" smtClean="0">
              <a:latin typeface="Arial" panose="020B0604020202020204" pitchFamily="34" charset="0"/>
              <a:cs typeface="Arial" panose="020B0604020202020204" pitchFamily="34" charset="0"/>
            </a:endParaRPr>
          </a:p>
          <a:p>
            <a:endParaRPr lang="en-US" sz="1400" b="1" dirty="0" smtClean="0"/>
          </a:p>
          <a:p>
            <a:endParaRPr lang="en-US" sz="1400" b="1" dirty="0"/>
          </a:p>
          <a:p>
            <a:r>
              <a:rPr lang="en-US" sz="1400" b="1" dirty="0" smtClean="0"/>
              <a:t>Satish </a:t>
            </a:r>
            <a:r>
              <a:rPr lang="en-US" sz="1400" b="1" dirty="0"/>
              <a:t>Panchal, </a:t>
            </a:r>
            <a:r>
              <a:rPr lang="en-US" sz="1400" b="1" dirty="0" err="1"/>
              <a:t>BVSc</a:t>
            </a:r>
            <a:r>
              <a:rPr lang="en-US" sz="1400" b="1" dirty="0"/>
              <a:t>, </a:t>
            </a:r>
            <a:r>
              <a:rPr lang="en-US" sz="1400" b="1" dirty="0" err="1" smtClean="0"/>
              <a:t>MVSc</a:t>
            </a:r>
            <a:endParaRPr lang="en-US" sz="1400" b="1" i="1" dirty="0"/>
          </a:p>
          <a:p>
            <a:r>
              <a:rPr lang="en-GB" sz="1400" b="1" dirty="0"/>
              <a:t>Senior Pathologist, Dept. of Biological Research Toxicology, Sun Pharma Advanced Research </a:t>
            </a:r>
            <a:r>
              <a:rPr lang="en-GB" sz="1400" b="1" dirty="0" err="1"/>
              <a:t>Co.Ltd</a:t>
            </a:r>
            <a:r>
              <a:rPr lang="en-GB" sz="1400" b="1" dirty="0"/>
              <a:t>.</a:t>
            </a:r>
          </a:p>
          <a:p>
            <a:pPr algn="just"/>
            <a:r>
              <a:rPr lang="en-US" sz="1400" i="1" dirty="0"/>
              <a:t>Dr. </a:t>
            </a:r>
            <a:r>
              <a:rPr lang="en-US" sz="1400" i="1" dirty="0" smtClean="0"/>
              <a:t>Satish Panchal graduated </a:t>
            </a:r>
            <a:r>
              <a:rPr lang="en-US" sz="1400" i="1" dirty="0"/>
              <a:t>in </a:t>
            </a:r>
            <a:r>
              <a:rPr lang="en-US" sz="1400" i="1" dirty="0" smtClean="0"/>
              <a:t>1998 </a:t>
            </a:r>
            <a:r>
              <a:rPr lang="en-US" sz="1400" i="1" dirty="0"/>
              <a:t>and completed his Master’s in Veterinary Pathology from </a:t>
            </a:r>
            <a:r>
              <a:rPr lang="en-US" sz="1400" i="1" dirty="0" err="1" smtClean="0"/>
              <a:t>Anand</a:t>
            </a:r>
            <a:r>
              <a:rPr lang="en-US" sz="1400" i="1" dirty="0" smtClean="0"/>
              <a:t> Veterinary </a:t>
            </a:r>
            <a:r>
              <a:rPr lang="en-US" sz="1400" i="1" dirty="0"/>
              <a:t>College in </a:t>
            </a:r>
            <a:r>
              <a:rPr lang="en-US" sz="1400" i="1" dirty="0" smtClean="0"/>
              <a:t>2010. </a:t>
            </a:r>
            <a:r>
              <a:rPr lang="en-US" sz="1400" i="1" dirty="0"/>
              <a:t>He has worked </a:t>
            </a:r>
            <a:r>
              <a:rPr lang="en-US" sz="1400" i="1" dirty="0" smtClean="0"/>
              <a:t>for </a:t>
            </a:r>
            <a:r>
              <a:rPr lang="en-US" sz="1400" i="1" dirty="0"/>
              <a:t>Jai Research Foundation, Torrent Research Centre and </a:t>
            </a:r>
            <a:r>
              <a:rPr lang="en-US" sz="1400" i="1" dirty="0" smtClean="0"/>
              <a:t>Alembic Research Centre before </a:t>
            </a:r>
            <a:r>
              <a:rPr lang="en-US" sz="1400" i="1" dirty="0"/>
              <a:t>joining </a:t>
            </a:r>
            <a:r>
              <a:rPr lang="en-US" sz="1400" i="1" dirty="0" smtClean="0"/>
              <a:t>Sun Pharma Advanced Research </a:t>
            </a:r>
            <a:r>
              <a:rPr lang="en-US" sz="1400" i="1" dirty="0" err="1" smtClean="0"/>
              <a:t>Co.Ltd</a:t>
            </a:r>
            <a:r>
              <a:rPr lang="en-US" sz="1400" i="1" dirty="0" smtClean="0"/>
              <a:t>. in 2005. Presently, </a:t>
            </a:r>
            <a:r>
              <a:rPr lang="en-US" sz="1400" i="1" dirty="0"/>
              <a:t>he is </a:t>
            </a:r>
            <a:r>
              <a:rPr lang="en-US" sz="1400" i="1" dirty="0" smtClean="0"/>
              <a:t>a Manager at Biological Research Toxicology, Sun </a:t>
            </a:r>
            <a:r>
              <a:rPr lang="en-US" sz="1400" i="1" dirty="0"/>
              <a:t>Pharma Advanced Research </a:t>
            </a:r>
            <a:r>
              <a:rPr lang="en-US" sz="1400" i="1" dirty="0" err="1"/>
              <a:t>Co.Ltd</a:t>
            </a:r>
            <a:r>
              <a:rPr lang="en-US" sz="1400" i="1" dirty="0"/>
              <a:t>.</a:t>
            </a:r>
            <a:r>
              <a:rPr lang="en-US" sz="1400" i="1" dirty="0" smtClean="0"/>
              <a:t> </a:t>
            </a:r>
            <a:r>
              <a:rPr lang="en-US" sz="1400" i="1" dirty="0" err="1" smtClean="0"/>
              <a:t>Dr.Satish</a:t>
            </a:r>
            <a:r>
              <a:rPr lang="en-US" sz="1400" i="1" dirty="0" smtClean="0"/>
              <a:t> </a:t>
            </a:r>
            <a:r>
              <a:rPr lang="en-US" sz="1400" i="1" dirty="0"/>
              <a:t>has been extensively involved in </a:t>
            </a:r>
            <a:r>
              <a:rPr lang="en-US" sz="1400" i="1" dirty="0" smtClean="0"/>
              <a:t>histopathology evaluation </a:t>
            </a:r>
            <a:r>
              <a:rPr lang="en-US" sz="1400" i="1" dirty="0"/>
              <a:t>of NCE’s </a:t>
            </a:r>
            <a:r>
              <a:rPr lang="en-US" sz="1400" i="1" dirty="0" smtClean="0"/>
              <a:t>in the </a:t>
            </a:r>
            <a:r>
              <a:rPr lang="en-US" sz="1400" i="1" dirty="0"/>
              <a:t>area of </a:t>
            </a:r>
            <a:r>
              <a:rPr lang="en-US" sz="1400" i="1" dirty="0" smtClean="0"/>
              <a:t> Oncology, Dermatology, Ophthalmology, Inflammation, Metabolic Disorders and </a:t>
            </a:r>
            <a:r>
              <a:rPr lang="en-US" sz="1400" i="1" dirty="0" err="1" smtClean="0"/>
              <a:t>Biosimilars</a:t>
            </a:r>
            <a:r>
              <a:rPr lang="en-US" sz="1400" i="1" dirty="0" smtClean="0"/>
              <a:t>. He currently serves as </a:t>
            </a:r>
            <a:r>
              <a:rPr lang="en-US" sz="1400" i="1" dirty="0"/>
              <a:t>an executive council member of </a:t>
            </a:r>
            <a:r>
              <a:rPr lang="en-US" sz="1400" i="1" dirty="0" smtClean="0"/>
              <a:t>STP-I </a:t>
            </a:r>
            <a:r>
              <a:rPr lang="en-US" sz="1400" i="1" dirty="0"/>
              <a:t>and </a:t>
            </a:r>
            <a:r>
              <a:rPr lang="en-US" sz="1400" i="1" dirty="0" smtClean="0"/>
              <a:t>as a STP-I representative </a:t>
            </a:r>
            <a:r>
              <a:rPr lang="en-IN" sz="1400" i="1" dirty="0" smtClean="0"/>
              <a:t>on </a:t>
            </a:r>
            <a:r>
              <a:rPr lang="en-IN" sz="1400" i="1" dirty="0"/>
              <a:t>IFSTP webinar committee.</a:t>
            </a:r>
            <a:endParaRPr lang="en-GB" sz="1400" i="1" dirty="0">
              <a:latin typeface="Arial" pitchFamily="34" charset="0"/>
              <a:cs typeface="Arial" pitchFamily="34" charset="0"/>
            </a:endParaRPr>
          </a:p>
        </p:txBody>
      </p:sp>
      <p:pic>
        <p:nvPicPr>
          <p:cNvPr id="2" name="Grafik 1"/>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092403" y="5812605"/>
            <a:ext cx="943197" cy="1043585"/>
          </a:xfrm>
          <a:prstGeom prst="rect">
            <a:avLst/>
          </a:prstGeom>
        </p:spPr>
      </p:pic>
      <p:pic>
        <p:nvPicPr>
          <p:cNvPr id="3" name="Grafik 2"/>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046977" y="5812605"/>
            <a:ext cx="1079032" cy="1043033"/>
          </a:xfrm>
          <a:prstGeom prst="rect">
            <a:avLst/>
          </a:prstGeom>
        </p:spPr>
      </p:pic>
      <p:pic>
        <p:nvPicPr>
          <p:cNvPr id="14" name="Picture 2" descr="D:\Documents\IFSTP\1st Webinar\STPI_without-BG.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2145" y="5832111"/>
            <a:ext cx="981268" cy="1013179"/>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21843" y="1071508"/>
            <a:ext cx="1609725" cy="1362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3" name="Picture 3" descr="D:\Documents\STP PP photo.jpg"/>
          <p:cNvPicPr>
            <a:picLocks noChangeAspect="1" noChangeArrowheads="1"/>
          </p:cNvPicPr>
          <p:nvPr/>
        </p:nvPicPr>
        <p:blipFill>
          <a:blip r:embed="rId6">
            <a:extLst>
              <a:ext uri="{28A0092B-C50C-407E-A947-70E740481C1C}">
                <a14:useLocalDpi xmlns:a14="http://schemas.microsoft.com/office/drawing/2010/main" val="0"/>
              </a:ext>
            </a:extLst>
          </a:blip>
          <a:srcRect l="7689" t="4834" r="3819"/>
          <a:stretch>
            <a:fillRect/>
          </a:stretch>
        </p:blipFill>
        <p:spPr bwMode="auto">
          <a:xfrm>
            <a:off x="7744945" y="4087225"/>
            <a:ext cx="1147763" cy="163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6924989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el 3"/>
          <p:cNvSpPr>
            <a:spLocks noGrp="1"/>
          </p:cNvSpPr>
          <p:nvPr>
            <p:ph type="title"/>
          </p:nvPr>
        </p:nvSpPr>
        <p:spPr/>
        <p:txBody>
          <a:bodyPr/>
          <a:lstStyle/>
          <a:p>
            <a:pPr eaLnBrk="1" hangingPunct="1"/>
            <a:endParaRPr lang="en-US" smtClean="0"/>
          </a:p>
        </p:txBody>
      </p:sp>
      <p:sp>
        <p:nvSpPr>
          <p:cNvPr id="13314" name="Inhaltsplatzhalter 4"/>
          <p:cNvSpPr>
            <a:spLocks noGrp="1"/>
          </p:cNvSpPr>
          <p:nvPr>
            <p:ph idx="1"/>
          </p:nvPr>
        </p:nvSpPr>
        <p:spPr>
          <a:xfrm>
            <a:off x="0" y="0"/>
            <a:ext cx="9144000" cy="6858000"/>
          </a:xfrm>
          <a:solidFill>
            <a:schemeClr val="accent3">
              <a:lumMod val="40000"/>
              <a:lumOff val="60000"/>
            </a:schemeClr>
          </a:solidFill>
        </p:spPr>
        <p:txBody>
          <a:bodyPr/>
          <a:lstStyle/>
          <a:p>
            <a:pPr marL="0" lvl="0" indent="0" defTabSz="914400" eaLnBrk="1" fontAlgn="auto" hangingPunct="1">
              <a:spcBef>
                <a:spcPts val="0"/>
              </a:spcBef>
              <a:spcAft>
                <a:spcPts val="0"/>
              </a:spcAft>
              <a:buNone/>
              <a:defRPr/>
            </a:pPr>
            <a:endParaRPr lang="en-US" sz="2800" b="1" dirty="0" smtClean="0">
              <a:solidFill>
                <a:srgbClr val="1C2F72"/>
              </a:solidFill>
              <a:latin typeface="Helvetica" pitchFamily="34" charset="0"/>
              <a:cs typeface="Helvetica" pitchFamily="34" charset="0"/>
            </a:endParaRPr>
          </a:p>
          <a:p>
            <a:pPr marL="0" lvl="0" indent="0" algn="ctr" defTabSz="914400" eaLnBrk="1" fontAlgn="auto" hangingPunct="1">
              <a:spcBef>
                <a:spcPts val="0"/>
              </a:spcBef>
              <a:spcAft>
                <a:spcPts val="0"/>
              </a:spcAft>
              <a:buNone/>
              <a:defRPr/>
            </a:pPr>
            <a:r>
              <a:rPr lang="en-US" sz="2800" b="1" dirty="0" smtClean="0">
                <a:solidFill>
                  <a:srgbClr val="1C2F72"/>
                </a:solidFill>
                <a:latin typeface="Helvetica" pitchFamily="34" charset="0"/>
                <a:cs typeface="Helvetica" pitchFamily="34" charset="0"/>
              </a:rPr>
              <a:t>Webinar </a:t>
            </a:r>
            <a:r>
              <a:rPr lang="en-US" sz="2800" b="1" dirty="0">
                <a:solidFill>
                  <a:srgbClr val="1C2F72"/>
                </a:solidFill>
                <a:latin typeface="Helvetica" pitchFamily="34" charset="0"/>
                <a:cs typeface="Helvetica" pitchFamily="34" charset="0"/>
              </a:rPr>
              <a:t>Registration is Free, but space is limited</a:t>
            </a:r>
            <a:r>
              <a:rPr lang="en-US" sz="2800" b="1" dirty="0" smtClean="0">
                <a:solidFill>
                  <a:srgbClr val="1C2F72"/>
                </a:solidFill>
                <a:latin typeface="Helvetica" pitchFamily="34" charset="0"/>
                <a:cs typeface="Helvetica" pitchFamily="34" charset="0"/>
              </a:rPr>
              <a:t>!</a:t>
            </a:r>
          </a:p>
          <a:p>
            <a:pPr marL="0" lvl="0" indent="0" defTabSz="914400" eaLnBrk="1" fontAlgn="auto" hangingPunct="1">
              <a:spcBef>
                <a:spcPts val="0"/>
              </a:spcBef>
              <a:spcAft>
                <a:spcPts val="0"/>
              </a:spcAft>
              <a:buNone/>
              <a:defRPr/>
            </a:pPr>
            <a:endParaRPr lang="en-US" sz="2800" b="1" dirty="0">
              <a:solidFill>
                <a:srgbClr val="1C2F72"/>
              </a:solidFill>
              <a:latin typeface="Helvetica" pitchFamily="34" charset="0"/>
              <a:cs typeface="Helvetica" pitchFamily="34" charset="0"/>
            </a:endParaRPr>
          </a:p>
          <a:p>
            <a:pPr>
              <a:defRPr/>
            </a:pPr>
            <a:r>
              <a:rPr lang="en-US" sz="2800" smtClean="0"/>
              <a:t>For </a:t>
            </a:r>
            <a:r>
              <a:rPr lang="en-US" sz="2800" dirty="0"/>
              <a:t>general inquiries and registration questions, please contact: </a:t>
            </a:r>
            <a:r>
              <a:rPr lang="en-US" sz="2800" dirty="0" smtClean="0">
                <a:solidFill>
                  <a:srgbClr val="1543B8"/>
                </a:solidFill>
              </a:rPr>
              <a:t>satish.panchal@sunpharma.com</a:t>
            </a:r>
            <a:endParaRPr lang="en-US" sz="2800" dirty="0"/>
          </a:p>
          <a:p>
            <a:pPr marL="0" lvl="0" indent="0" defTabSz="914400" eaLnBrk="1" fontAlgn="auto" hangingPunct="1">
              <a:spcBef>
                <a:spcPts val="0"/>
              </a:spcBef>
              <a:spcAft>
                <a:spcPts val="0"/>
              </a:spcAft>
              <a:buNone/>
              <a:defRPr/>
            </a:pPr>
            <a:endParaRPr lang="en-US" sz="2800" b="1" dirty="0">
              <a:solidFill>
                <a:srgbClr val="1C2F72"/>
              </a:solidFill>
              <a:latin typeface="Helvetica" pitchFamily="34" charset="0"/>
              <a:cs typeface="Helvetica" pitchFamily="34" charset="0"/>
            </a:endParaRPr>
          </a:p>
          <a:p>
            <a:pPr defTabSz="914400" eaLnBrk="1" fontAlgn="auto" hangingPunct="1">
              <a:spcBef>
                <a:spcPts val="0"/>
              </a:spcBef>
              <a:spcAft>
                <a:spcPts val="0"/>
              </a:spcAft>
              <a:defRPr/>
            </a:pPr>
            <a:r>
              <a:rPr lang="en-US" sz="2800" dirty="0"/>
              <a:t>For technical questions, please contact IFSTP at </a:t>
            </a:r>
            <a:r>
              <a:rPr lang="en-US" sz="2800" dirty="0">
                <a:hlinkClick r:id="rId2"/>
              </a:rPr>
              <a:t>ifstp-hq@verizon.net</a:t>
            </a:r>
            <a:r>
              <a:rPr lang="en-US" sz="2800" u="sng" dirty="0"/>
              <a:t/>
            </a:r>
            <a:br>
              <a:rPr lang="en-US" sz="2800" u="sng" dirty="0"/>
            </a:br>
            <a:endParaRPr lang="en-US" sz="2800" u="sng" dirty="0" smtClean="0"/>
          </a:p>
          <a:p>
            <a:pPr marL="0" lvl="0" indent="0" defTabSz="914400" eaLnBrk="1" fontAlgn="auto" hangingPunct="1">
              <a:spcBef>
                <a:spcPts val="0"/>
              </a:spcBef>
              <a:spcAft>
                <a:spcPts val="0"/>
              </a:spcAft>
              <a:buNone/>
              <a:defRPr/>
            </a:pPr>
            <a:endParaRPr lang="en-US" sz="2800" b="1" dirty="0">
              <a:solidFill>
                <a:srgbClr val="1C2F72"/>
              </a:solidFill>
              <a:latin typeface="Helvetica" pitchFamily="34" charset="0"/>
              <a:cs typeface="Helvetica" pitchFamily="34" charset="0"/>
            </a:endParaRPr>
          </a:p>
        </p:txBody>
      </p:sp>
      <p:pic>
        <p:nvPicPr>
          <p:cNvPr id="2" name="Grafik 1"/>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092403" y="5812605"/>
            <a:ext cx="943197" cy="1043585"/>
          </a:xfrm>
          <a:prstGeom prst="rect">
            <a:avLst/>
          </a:prstGeom>
        </p:spPr>
      </p:pic>
      <p:pic>
        <p:nvPicPr>
          <p:cNvPr id="3" name="Grafik 2"/>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8046977" y="5812605"/>
            <a:ext cx="1079032" cy="1043033"/>
          </a:xfrm>
          <a:prstGeom prst="rect">
            <a:avLst/>
          </a:prstGeom>
        </p:spPr>
      </p:pic>
      <p:pic>
        <p:nvPicPr>
          <p:cNvPr id="14" name="Picture 2" descr="D:\Documents\IFSTP\1st Webinar\STPI_without-B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82145" y="5832111"/>
            <a:ext cx="981268" cy="10131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525329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117</Words>
  <Application>Microsoft Macintosh PowerPoint</Application>
  <PresentationFormat>画面に合わせる (4:3)</PresentationFormat>
  <Paragraphs>37</Paragraphs>
  <Slides>3</Slides>
  <Notes>1</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Office-Design</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Pia</dc:creator>
  <cp:lastModifiedBy>佐藤 洋</cp:lastModifiedBy>
  <cp:revision>85</cp:revision>
  <dcterms:created xsi:type="dcterms:W3CDTF">2014-04-23T08:35:26Z</dcterms:created>
  <dcterms:modified xsi:type="dcterms:W3CDTF">2015-05-06T00:40:13Z</dcterms:modified>
</cp:coreProperties>
</file>